
<file path=[Content_Types].xml><?xml version="1.0" encoding="utf-8"?>
<Types xmlns="http://schemas.openxmlformats.org/package/2006/content-types">
  <Default Extension="png" ContentType="image/png"/>
  <Default Extension="svg" ContentType="image/svg+xml"/>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70" r:id="rId4"/>
    <p:sldId id="272" r:id="rId5"/>
    <p:sldId id="273" r:id="rId6"/>
    <p:sldId id="274" r:id="rId7"/>
    <p:sldId id="271" r:id="rId8"/>
    <p:sldId id="265" r:id="rId9"/>
    <p:sldId id="276" r:id="rId10"/>
    <p:sldId id="275" r:id="rId11"/>
    <p:sldId id="277" r:id="rId12"/>
    <p:sldId id="281" r:id="rId13"/>
    <p:sldId id="279" r:id="rId14"/>
    <p:sldId id="278" r:id="rId15"/>
    <p:sldId id="259" r:id="rId16"/>
    <p:sldId id="264" r:id="rId17"/>
    <p:sldId id="261" r:id="rId18"/>
    <p:sldId id="262" r:id="rId19"/>
    <p:sldId id="266" r:id="rId20"/>
    <p:sldId id="280"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E56C98-27B0-4969-B957-ECA80CDEC19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35D0C519-C3CC-49F5-ACDA-BEA51426B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A3BCA6DA-5BF4-4E9A-8856-6415153B34C7}"/>
              </a:ext>
            </a:extLst>
          </p:cNvPr>
          <p:cNvSpPr>
            <a:spLocks noGrp="1"/>
          </p:cNvSpPr>
          <p:nvPr>
            <p:ph type="dt" sz="half" idx="10"/>
          </p:nvPr>
        </p:nvSpPr>
        <p:spPr/>
        <p:txBody>
          <a:bodyPr/>
          <a:lstStyle/>
          <a:p>
            <a:fld id="{811B6A5F-4E62-44AD-9117-8E9727BCB275}" type="datetimeFigureOut">
              <a:rPr lang="en-US" smtClean="0"/>
              <a:t>7/5/2019</a:t>
            </a:fld>
            <a:endParaRPr lang="en-US"/>
          </a:p>
        </p:txBody>
      </p:sp>
      <p:sp>
        <p:nvSpPr>
          <p:cNvPr id="5" name="Marcador de pie de página 4">
            <a:extLst>
              <a:ext uri="{FF2B5EF4-FFF2-40B4-BE49-F238E27FC236}">
                <a16:creationId xmlns:a16="http://schemas.microsoft.com/office/drawing/2014/main" id="{43EE29B2-D4AA-4229-9BE8-28EE9C5D84A6}"/>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EBBF3F26-ECE9-4EEF-8892-5D37187B9330}"/>
              </a:ext>
            </a:extLst>
          </p:cNvPr>
          <p:cNvSpPr>
            <a:spLocks noGrp="1"/>
          </p:cNvSpPr>
          <p:nvPr>
            <p:ph type="sldNum" sz="quarter" idx="12"/>
          </p:nvPr>
        </p:nvSpPr>
        <p:spPr/>
        <p:txBody>
          <a:bodyPr/>
          <a:lstStyle/>
          <a:p>
            <a:fld id="{1403FD6F-911B-4AE0-8B17-5B3DFADADD34}" type="slidenum">
              <a:rPr lang="en-US" smtClean="0"/>
              <a:t>‹Nº›</a:t>
            </a:fld>
            <a:endParaRPr lang="en-US"/>
          </a:p>
        </p:txBody>
      </p:sp>
    </p:spTree>
    <p:extLst>
      <p:ext uri="{BB962C8B-B14F-4D97-AF65-F5344CB8AC3E}">
        <p14:creationId xmlns:p14="http://schemas.microsoft.com/office/powerpoint/2010/main" val="387230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16DF6-C906-46D6-922A-D5940C69239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5757D59-B474-4F86-B6D7-CD00B5CB42C9}"/>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3A1C45C-F6EE-4F9A-B84B-F05A485F1928}"/>
              </a:ext>
            </a:extLst>
          </p:cNvPr>
          <p:cNvSpPr>
            <a:spLocks noGrp="1"/>
          </p:cNvSpPr>
          <p:nvPr>
            <p:ph type="dt" sz="half" idx="10"/>
          </p:nvPr>
        </p:nvSpPr>
        <p:spPr/>
        <p:txBody>
          <a:bodyPr/>
          <a:lstStyle/>
          <a:p>
            <a:fld id="{811B6A5F-4E62-44AD-9117-8E9727BCB275}" type="datetimeFigureOut">
              <a:rPr lang="en-US" smtClean="0"/>
              <a:t>7/5/2019</a:t>
            </a:fld>
            <a:endParaRPr lang="en-US"/>
          </a:p>
        </p:txBody>
      </p:sp>
      <p:sp>
        <p:nvSpPr>
          <p:cNvPr id="5" name="Marcador de pie de página 4">
            <a:extLst>
              <a:ext uri="{FF2B5EF4-FFF2-40B4-BE49-F238E27FC236}">
                <a16:creationId xmlns:a16="http://schemas.microsoft.com/office/drawing/2014/main" id="{1A62B6C7-7552-467A-85B8-E9218074459A}"/>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4397604A-3FD0-46B2-BF90-4AED4B54FC73}"/>
              </a:ext>
            </a:extLst>
          </p:cNvPr>
          <p:cNvSpPr>
            <a:spLocks noGrp="1"/>
          </p:cNvSpPr>
          <p:nvPr>
            <p:ph type="sldNum" sz="quarter" idx="12"/>
          </p:nvPr>
        </p:nvSpPr>
        <p:spPr/>
        <p:txBody>
          <a:bodyPr/>
          <a:lstStyle/>
          <a:p>
            <a:fld id="{1403FD6F-911B-4AE0-8B17-5B3DFADADD34}" type="slidenum">
              <a:rPr lang="en-US" smtClean="0"/>
              <a:t>‹Nº›</a:t>
            </a:fld>
            <a:endParaRPr lang="en-US"/>
          </a:p>
        </p:txBody>
      </p:sp>
    </p:spTree>
    <p:extLst>
      <p:ext uri="{BB962C8B-B14F-4D97-AF65-F5344CB8AC3E}">
        <p14:creationId xmlns:p14="http://schemas.microsoft.com/office/powerpoint/2010/main" val="3157202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247F07-0E4F-4AC1-90BB-06FEC29B6B7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B42E6953-0C46-4D2F-AF47-688FD0DB9F5F}"/>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920630E3-0BB8-49EA-BB0B-7B086AB789F6}"/>
              </a:ext>
            </a:extLst>
          </p:cNvPr>
          <p:cNvSpPr>
            <a:spLocks noGrp="1"/>
          </p:cNvSpPr>
          <p:nvPr>
            <p:ph type="dt" sz="half" idx="10"/>
          </p:nvPr>
        </p:nvSpPr>
        <p:spPr/>
        <p:txBody>
          <a:bodyPr/>
          <a:lstStyle/>
          <a:p>
            <a:fld id="{811B6A5F-4E62-44AD-9117-8E9727BCB275}" type="datetimeFigureOut">
              <a:rPr lang="en-US" smtClean="0"/>
              <a:t>7/5/2019</a:t>
            </a:fld>
            <a:endParaRPr lang="en-US"/>
          </a:p>
        </p:txBody>
      </p:sp>
      <p:sp>
        <p:nvSpPr>
          <p:cNvPr id="5" name="Marcador de pie de página 4">
            <a:extLst>
              <a:ext uri="{FF2B5EF4-FFF2-40B4-BE49-F238E27FC236}">
                <a16:creationId xmlns:a16="http://schemas.microsoft.com/office/drawing/2014/main" id="{C64365E9-3345-4301-B501-7818A1255AF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16E3914D-BE7D-413B-A0E6-FB2076E15EAF}"/>
              </a:ext>
            </a:extLst>
          </p:cNvPr>
          <p:cNvSpPr>
            <a:spLocks noGrp="1"/>
          </p:cNvSpPr>
          <p:nvPr>
            <p:ph type="sldNum" sz="quarter" idx="12"/>
          </p:nvPr>
        </p:nvSpPr>
        <p:spPr/>
        <p:txBody>
          <a:bodyPr/>
          <a:lstStyle/>
          <a:p>
            <a:fld id="{1403FD6F-911B-4AE0-8B17-5B3DFADADD34}" type="slidenum">
              <a:rPr lang="en-US" smtClean="0"/>
              <a:t>‹Nº›</a:t>
            </a:fld>
            <a:endParaRPr lang="en-US"/>
          </a:p>
        </p:txBody>
      </p:sp>
    </p:spTree>
    <p:extLst>
      <p:ext uri="{BB962C8B-B14F-4D97-AF65-F5344CB8AC3E}">
        <p14:creationId xmlns:p14="http://schemas.microsoft.com/office/powerpoint/2010/main" val="4058181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FDD63B-9975-4F8B-A6EE-8193B3E5F32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EF5E4EC4-EA91-4BD3-97D4-C1EB2E9246E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F1345D41-1363-4D9C-9D69-391175C9B420}"/>
              </a:ext>
            </a:extLst>
          </p:cNvPr>
          <p:cNvSpPr>
            <a:spLocks noGrp="1"/>
          </p:cNvSpPr>
          <p:nvPr>
            <p:ph type="dt" sz="half" idx="10"/>
          </p:nvPr>
        </p:nvSpPr>
        <p:spPr/>
        <p:txBody>
          <a:bodyPr/>
          <a:lstStyle/>
          <a:p>
            <a:fld id="{811B6A5F-4E62-44AD-9117-8E9727BCB275}" type="datetimeFigureOut">
              <a:rPr lang="en-US" smtClean="0"/>
              <a:t>7/5/2019</a:t>
            </a:fld>
            <a:endParaRPr lang="en-US"/>
          </a:p>
        </p:txBody>
      </p:sp>
      <p:sp>
        <p:nvSpPr>
          <p:cNvPr id="5" name="Marcador de pie de página 4">
            <a:extLst>
              <a:ext uri="{FF2B5EF4-FFF2-40B4-BE49-F238E27FC236}">
                <a16:creationId xmlns:a16="http://schemas.microsoft.com/office/drawing/2014/main" id="{0D3A80DE-9F13-4334-9FC2-DE00827F3FE2}"/>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EB23C613-CAC1-4099-A5C9-CC9EF229D5B6}"/>
              </a:ext>
            </a:extLst>
          </p:cNvPr>
          <p:cNvSpPr>
            <a:spLocks noGrp="1"/>
          </p:cNvSpPr>
          <p:nvPr>
            <p:ph type="sldNum" sz="quarter" idx="12"/>
          </p:nvPr>
        </p:nvSpPr>
        <p:spPr/>
        <p:txBody>
          <a:bodyPr/>
          <a:lstStyle/>
          <a:p>
            <a:fld id="{1403FD6F-911B-4AE0-8B17-5B3DFADADD34}" type="slidenum">
              <a:rPr lang="en-US" smtClean="0"/>
              <a:t>‹Nº›</a:t>
            </a:fld>
            <a:endParaRPr lang="en-US"/>
          </a:p>
        </p:txBody>
      </p:sp>
    </p:spTree>
    <p:extLst>
      <p:ext uri="{BB962C8B-B14F-4D97-AF65-F5344CB8AC3E}">
        <p14:creationId xmlns:p14="http://schemas.microsoft.com/office/powerpoint/2010/main" val="180849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0CFDDC-E85A-43B5-9DBA-58CF5F93BCC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CC00AEC4-B499-49C3-916C-8C1351812D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25BFB73B-2CAE-4969-8006-AF78D8A09E36}"/>
              </a:ext>
            </a:extLst>
          </p:cNvPr>
          <p:cNvSpPr>
            <a:spLocks noGrp="1"/>
          </p:cNvSpPr>
          <p:nvPr>
            <p:ph type="dt" sz="half" idx="10"/>
          </p:nvPr>
        </p:nvSpPr>
        <p:spPr/>
        <p:txBody>
          <a:bodyPr/>
          <a:lstStyle/>
          <a:p>
            <a:fld id="{811B6A5F-4E62-44AD-9117-8E9727BCB275}" type="datetimeFigureOut">
              <a:rPr lang="en-US" smtClean="0"/>
              <a:t>7/5/2019</a:t>
            </a:fld>
            <a:endParaRPr lang="en-US"/>
          </a:p>
        </p:txBody>
      </p:sp>
      <p:sp>
        <p:nvSpPr>
          <p:cNvPr id="5" name="Marcador de pie de página 4">
            <a:extLst>
              <a:ext uri="{FF2B5EF4-FFF2-40B4-BE49-F238E27FC236}">
                <a16:creationId xmlns:a16="http://schemas.microsoft.com/office/drawing/2014/main" id="{E0A10FAB-88D9-4F52-B5B3-7BA22E27ADC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43762CA-6776-44BF-B809-A82A6608FF3C}"/>
              </a:ext>
            </a:extLst>
          </p:cNvPr>
          <p:cNvSpPr>
            <a:spLocks noGrp="1"/>
          </p:cNvSpPr>
          <p:nvPr>
            <p:ph type="sldNum" sz="quarter" idx="12"/>
          </p:nvPr>
        </p:nvSpPr>
        <p:spPr/>
        <p:txBody>
          <a:bodyPr/>
          <a:lstStyle/>
          <a:p>
            <a:fld id="{1403FD6F-911B-4AE0-8B17-5B3DFADADD34}" type="slidenum">
              <a:rPr lang="en-US" smtClean="0"/>
              <a:t>‹Nº›</a:t>
            </a:fld>
            <a:endParaRPr lang="en-US"/>
          </a:p>
        </p:txBody>
      </p:sp>
    </p:spTree>
    <p:extLst>
      <p:ext uri="{BB962C8B-B14F-4D97-AF65-F5344CB8AC3E}">
        <p14:creationId xmlns:p14="http://schemas.microsoft.com/office/powerpoint/2010/main" val="25010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1768A-D697-4087-8C8C-6D360604F6E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BB997B21-E613-477D-8CBB-81281A404F97}"/>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2701DED7-D63C-47F1-9183-C2A1C75688FF}"/>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17FE4AA0-B792-473D-AA81-6680D1E77237}"/>
              </a:ext>
            </a:extLst>
          </p:cNvPr>
          <p:cNvSpPr>
            <a:spLocks noGrp="1"/>
          </p:cNvSpPr>
          <p:nvPr>
            <p:ph type="dt" sz="half" idx="10"/>
          </p:nvPr>
        </p:nvSpPr>
        <p:spPr/>
        <p:txBody>
          <a:bodyPr/>
          <a:lstStyle/>
          <a:p>
            <a:fld id="{811B6A5F-4E62-44AD-9117-8E9727BCB275}" type="datetimeFigureOut">
              <a:rPr lang="en-US" smtClean="0"/>
              <a:t>7/5/2019</a:t>
            </a:fld>
            <a:endParaRPr lang="en-US"/>
          </a:p>
        </p:txBody>
      </p:sp>
      <p:sp>
        <p:nvSpPr>
          <p:cNvPr id="6" name="Marcador de pie de página 5">
            <a:extLst>
              <a:ext uri="{FF2B5EF4-FFF2-40B4-BE49-F238E27FC236}">
                <a16:creationId xmlns:a16="http://schemas.microsoft.com/office/drawing/2014/main" id="{E4BEC793-E879-4F12-8B05-4D577EB73C6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BB15A85-3088-476B-A253-B1A87AFEB868}"/>
              </a:ext>
            </a:extLst>
          </p:cNvPr>
          <p:cNvSpPr>
            <a:spLocks noGrp="1"/>
          </p:cNvSpPr>
          <p:nvPr>
            <p:ph type="sldNum" sz="quarter" idx="12"/>
          </p:nvPr>
        </p:nvSpPr>
        <p:spPr/>
        <p:txBody>
          <a:bodyPr/>
          <a:lstStyle/>
          <a:p>
            <a:fld id="{1403FD6F-911B-4AE0-8B17-5B3DFADADD34}" type="slidenum">
              <a:rPr lang="en-US" smtClean="0"/>
              <a:t>‹Nº›</a:t>
            </a:fld>
            <a:endParaRPr lang="en-US"/>
          </a:p>
        </p:txBody>
      </p:sp>
    </p:spTree>
    <p:extLst>
      <p:ext uri="{BB962C8B-B14F-4D97-AF65-F5344CB8AC3E}">
        <p14:creationId xmlns:p14="http://schemas.microsoft.com/office/powerpoint/2010/main" val="332640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F85500-E623-4285-8B37-2B1CC197B83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782C4603-AED4-4287-A30C-384161795D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09E42CED-750D-4936-97F1-5ED38C260C2F}"/>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1BB0833F-0E20-41CA-983E-BA76BF555C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568ECAE-4D5B-4532-A06F-3DF0C1ABEAC3}"/>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B72EFF7D-85D0-402F-96DD-037F78215A4F}"/>
              </a:ext>
            </a:extLst>
          </p:cNvPr>
          <p:cNvSpPr>
            <a:spLocks noGrp="1"/>
          </p:cNvSpPr>
          <p:nvPr>
            <p:ph type="dt" sz="half" idx="10"/>
          </p:nvPr>
        </p:nvSpPr>
        <p:spPr/>
        <p:txBody>
          <a:bodyPr/>
          <a:lstStyle/>
          <a:p>
            <a:fld id="{811B6A5F-4E62-44AD-9117-8E9727BCB275}" type="datetimeFigureOut">
              <a:rPr lang="en-US" smtClean="0"/>
              <a:t>7/5/2019</a:t>
            </a:fld>
            <a:endParaRPr lang="en-US"/>
          </a:p>
        </p:txBody>
      </p:sp>
      <p:sp>
        <p:nvSpPr>
          <p:cNvPr id="8" name="Marcador de pie de página 7">
            <a:extLst>
              <a:ext uri="{FF2B5EF4-FFF2-40B4-BE49-F238E27FC236}">
                <a16:creationId xmlns:a16="http://schemas.microsoft.com/office/drawing/2014/main" id="{833B8A24-B730-46D1-A620-46D80B27C72A}"/>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2AEC7414-0044-4B18-8C2E-0713240A00D1}"/>
              </a:ext>
            </a:extLst>
          </p:cNvPr>
          <p:cNvSpPr>
            <a:spLocks noGrp="1"/>
          </p:cNvSpPr>
          <p:nvPr>
            <p:ph type="sldNum" sz="quarter" idx="12"/>
          </p:nvPr>
        </p:nvSpPr>
        <p:spPr/>
        <p:txBody>
          <a:bodyPr/>
          <a:lstStyle/>
          <a:p>
            <a:fld id="{1403FD6F-911B-4AE0-8B17-5B3DFADADD34}" type="slidenum">
              <a:rPr lang="en-US" smtClean="0"/>
              <a:t>‹Nº›</a:t>
            </a:fld>
            <a:endParaRPr lang="en-US"/>
          </a:p>
        </p:txBody>
      </p:sp>
    </p:spTree>
    <p:extLst>
      <p:ext uri="{BB962C8B-B14F-4D97-AF65-F5344CB8AC3E}">
        <p14:creationId xmlns:p14="http://schemas.microsoft.com/office/powerpoint/2010/main" val="1522950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12D2DD-3B21-4E63-9631-ACB28DFE58F2}"/>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58CE10C6-FED1-42AB-9F01-697EA18D8A4A}"/>
              </a:ext>
            </a:extLst>
          </p:cNvPr>
          <p:cNvSpPr>
            <a:spLocks noGrp="1"/>
          </p:cNvSpPr>
          <p:nvPr>
            <p:ph type="dt" sz="half" idx="10"/>
          </p:nvPr>
        </p:nvSpPr>
        <p:spPr/>
        <p:txBody>
          <a:bodyPr/>
          <a:lstStyle/>
          <a:p>
            <a:fld id="{811B6A5F-4E62-44AD-9117-8E9727BCB275}" type="datetimeFigureOut">
              <a:rPr lang="en-US" smtClean="0"/>
              <a:t>7/5/2019</a:t>
            </a:fld>
            <a:endParaRPr lang="en-US"/>
          </a:p>
        </p:txBody>
      </p:sp>
      <p:sp>
        <p:nvSpPr>
          <p:cNvPr id="4" name="Marcador de pie de página 3">
            <a:extLst>
              <a:ext uri="{FF2B5EF4-FFF2-40B4-BE49-F238E27FC236}">
                <a16:creationId xmlns:a16="http://schemas.microsoft.com/office/drawing/2014/main" id="{6F9263C5-01AC-4598-9D0F-A181B65D704B}"/>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3FE3A118-48EA-496B-B7F8-50C3771C12A3}"/>
              </a:ext>
            </a:extLst>
          </p:cNvPr>
          <p:cNvSpPr>
            <a:spLocks noGrp="1"/>
          </p:cNvSpPr>
          <p:nvPr>
            <p:ph type="sldNum" sz="quarter" idx="12"/>
          </p:nvPr>
        </p:nvSpPr>
        <p:spPr/>
        <p:txBody>
          <a:bodyPr/>
          <a:lstStyle/>
          <a:p>
            <a:fld id="{1403FD6F-911B-4AE0-8B17-5B3DFADADD34}" type="slidenum">
              <a:rPr lang="en-US" smtClean="0"/>
              <a:t>‹Nº›</a:t>
            </a:fld>
            <a:endParaRPr lang="en-US"/>
          </a:p>
        </p:txBody>
      </p:sp>
    </p:spTree>
    <p:extLst>
      <p:ext uri="{BB962C8B-B14F-4D97-AF65-F5344CB8AC3E}">
        <p14:creationId xmlns:p14="http://schemas.microsoft.com/office/powerpoint/2010/main" val="1987159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C99B503-99D4-4C2E-A811-4F158FBF12AA}"/>
              </a:ext>
            </a:extLst>
          </p:cNvPr>
          <p:cNvSpPr>
            <a:spLocks noGrp="1"/>
          </p:cNvSpPr>
          <p:nvPr>
            <p:ph type="dt" sz="half" idx="10"/>
          </p:nvPr>
        </p:nvSpPr>
        <p:spPr/>
        <p:txBody>
          <a:bodyPr/>
          <a:lstStyle/>
          <a:p>
            <a:fld id="{811B6A5F-4E62-44AD-9117-8E9727BCB275}" type="datetimeFigureOut">
              <a:rPr lang="en-US" smtClean="0"/>
              <a:t>7/5/2019</a:t>
            </a:fld>
            <a:endParaRPr lang="en-US"/>
          </a:p>
        </p:txBody>
      </p:sp>
      <p:sp>
        <p:nvSpPr>
          <p:cNvPr id="3" name="Marcador de pie de página 2">
            <a:extLst>
              <a:ext uri="{FF2B5EF4-FFF2-40B4-BE49-F238E27FC236}">
                <a16:creationId xmlns:a16="http://schemas.microsoft.com/office/drawing/2014/main" id="{B513E53A-7A45-4B51-89CA-E7FF215A4635}"/>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435BCD46-36D3-475B-B3AC-E21D61073178}"/>
              </a:ext>
            </a:extLst>
          </p:cNvPr>
          <p:cNvSpPr>
            <a:spLocks noGrp="1"/>
          </p:cNvSpPr>
          <p:nvPr>
            <p:ph type="sldNum" sz="quarter" idx="12"/>
          </p:nvPr>
        </p:nvSpPr>
        <p:spPr/>
        <p:txBody>
          <a:bodyPr/>
          <a:lstStyle/>
          <a:p>
            <a:fld id="{1403FD6F-911B-4AE0-8B17-5B3DFADADD34}" type="slidenum">
              <a:rPr lang="en-US" smtClean="0"/>
              <a:t>‹Nº›</a:t>
            </a:fld>
            <a:endParaRPr lang="en-US"/>
          </a:p>
        </p:txBody>
      </p:sp>
    </p:spTree>
    <p:extLst>
      <p:ext uri="{BB962C8B-B14F-4D97-AF65-F5344CB8AC3E}">
        <p14:creationId xmlns:p14="http://schemas.microsoft.com/office/powerpoint/2010/main" val="1492004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5D512-681D-4117-812A-877932902EE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C213BAA8-3CF3-43DC-8CF2-B3DAB14EED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C4414CFE-D872-4E7B-ABB7-E185019108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6675F049-B6CB-48E8-952B-C928E516211A}"/>
              </a:ext>
            </a:extLst>
          </p:cNvPr>
          <p:cNvSpPr>
            <a:spLocks noGrp="1"/>
          </p:cNvSpPr>
          <p:nvPr>
            <p:ph type="dt" sz="half" idx="10"/>
          </p:nvPr>
        </p:nvSpPr>
        <p:spPr/>
        <p:txBody>
          <a:bodyPr/>
          <a:lstStyle/>
          <a:p>
            <a:fld id="{811B6A5F-4E62-44AD-9117-8E9727BCB275}" type="datetimeFigureOut">
              <a:rPr lang="en-US" smtClean="0"/>
              <a:t>7/5/2019</a:t>
            </a:fld>
            <a:endParaRPr lang="en-US"/>
          </a:p>
        </p:txBody>
      </p:sp>
      <p:sp>
        <p:nvSpPr>
          <p:cNvPr id="6" name="Marcador de pie de página 5">
            <a:extLst>
              <a:ext uri="{FF2B5EF4-FFF2-40B4-BE49-F238E27FC236}">
                <a16:creationId xmlns:a16="http://schemas.microsoft.com/office/drawing/2014/main" id="{51B6CF93-B25B-49BB-B07A-7302C6ACBB8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12335F56-4EF5-44F0-B7FA-6BFF80A3C091}"/>
              </a:ext>
            </a:extLst>
          </p:cNvPr>
          <p:cNvSpPr>
            <a:spLocks noGrp="1"/>
          </p:cNvSpPr>
          <p:nvPr>
            <p:ph type="sldNum" sz="quarter" idx="12"/>
          </p:nvPr>
        </p:nvSpPr>
        <p:spPr/>
        <p:txBody>
          <a:bodyPr/>
          <a:lstStyle/>
          <a:p>
            <a:fld id="{1403FD6F-911B-4AE0-8B17-5B3DFADADD34}" type="slidenum">
              <a:rPr lang="en-US" smtClean="0"/>
              <a:t>‹Nº›</a:t>
            </a:fld>
            <a:endParaRPr lang="en-US"/>
          </a:p>
        </p:txBody>
      </p:sp>
    </p:spTree>
    <p:extLst>
      <p:ext uri="{BB962C8B-B14F-4D97-AF65-F5344CB8AC3E}">
        <p14:creationId xmlns:p14="http://schemas.microsoft.com/office/powerpoint/2010/main" val="2653454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1FC50-6329-41A7-83B5-33FB31747CA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A6306D5B-0340-4214-8336-0A8C15770A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62DB4C01-4CF4-4567-B7DC-A97E817C6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303BF2E4-0784-4699-925E-BDC4B4B22900}"/>
              </a:ext>
            </a:extLst>
          </p:cNvPr>
          <p:cNvSpPr>
            <a:spLocks noGrp="1"/>
          </p:cNvSpPr>
          <p:nvPr>
            <p:ph type="dt" sz="half" idx="10"/>
          </p:nvPr>
        </p:nvSpPr>
        <p:spPr/>
        <p:txBody>
          <a:bodyPr/>
          <a:lstStyle/>
          <a:p>
            <a:fld id="{811B6A5F-4E62-44AD-9117-8E9727BCB275}" type="datetimeFigureOut">
              <a:rPr lang="en-US" smtClean="0"/>
              <a:t>7/5/2019</a:t>
            </a:fld>
            <a:endParaRPr lang="en-US"/>
          </a:p>
        </p:txBody>
      </p:sp>
      <p:sp>
        <p:nvSpPr>
          <p:cNvPr id="6" name="Marcador de pie de página 5">
            <a:extLst>
              <a:ext uri="{FF2B5EF4-FFF2-40B4-BE49-F238E27FC236}">
                <a16:creationId xmlns:a16="http://schemas.microsoft.com/office/drawing/2014/main" id="{1DB260C1-E49E-4F45-A2E1-C7923181926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A253568C-6558-4A16-B062-076236E5E1E7}"/>
              </a:ext>
            </a:extLst>
          </p:cNvPr>
          <p:cNvSpPr>
            <a:spLocks noGrp="1"/>
          </p:cNvSpPr>
          <p:nvPr>
            <p:ph type="sldNum" sz="quarter" idx="12"/>
          </p:nvPr>
        </p:nvSpPr>
        <p:spPr/>
        <p:txBody>
          <a:bodyPr/>
          <a:lstStyle/>
          <a:p>
            <a:fld id="{1403FD6F-911B-4AE0-8B17-5B3DFADADD34}" type="slidenum">
              <a:rPr lang="en-US" smtClean="0"/>
              <a:t>‹Nº›</a:t>
            </a:fld>
            <a:endParaRPr lang="en-US"/>
          </a:p>
        </p:txBody>
      </p:sp>
    </p:spTree>
    <p:extLst>
      <p:ext uri="{BB962C8B-B14F-4D97-AF65-F5344CB8AC3E}">
        <p14:creationId xmlns:p14="http://schemas.microsoft.com/office/powerpoint/2010/main" val="16592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43FE025-57AA-4152-9EFC-E06A3160A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AD9495B1-9F7A-418F-9280-4775A0FB54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7A21D6B3-2613-4CCA-B3F0-22DA8BCFB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1B6A5F-4E62-44AD-9117-8E9727BCB275}" type="datetimeFigureOut">
              <a:rPr lang="en-US" smtClean="0"/>
              <a:t>7/5/2019</a:t>
            </a:fld>
            <a:endParaRPr lang="en-US"/>
          </a:p>
        </p:txBody>
      </p:sp>
      <p:sp>
        <p:nvSpPr>
          <p:cNvPr id="5" name="Marcador de pie de página 4">
            <a:extLst>
              <a:ext uri="{FF2B5EF4-FFF2-40B4-BE49-F238E27FC236}">
                <a16:creationId xmlns:a16="http://schemas.microsoft.com/office/drawing/2014/main" id="{0D5F9A1F-7E3B-44BA-AF06-8F536C0A6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A6056FAF-4321-4326-BB75-956D11C74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3FD6F-911B-4AE0-8B17-5B3DFADADD34}" type="slidenum">
              <a:rPr lang="en-US" smtClean="0"/>
              <a:t>‹Nº›</a:t>
            </a:fld>
            <a:endParaRPr lang="en-US"/>
          </a:p>
        </p:txBody>
      </p:sp>
    </p:spTree>
    <p:extLst>
      <p:ext uri="{BB962C8B-B14F-4D97-AF65-F5344CB8AC3E}">
        <p14:creationId xmlns:p14="http://schemas.microsoft.com/office/powerpoint/2010/main" val="2327759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109/ISGT-Asia.2018.8467719"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538A2-BA59-48CC-969D-55A78B489216}"/>
              </a:ext>
            </a:extLst>
          </p:cNvPr>
          <p:cNvSpPr>
            <a:spLocks noGrp="1"/>
          </p:cNvSpPr>
          <p:nvPr>
            <p:ph type="ctrTitle"/>
          </p:nvPr>
        </p:nvSpPr>
        <p:spPr>
          <a:xfrm>
            <a:off x="321970" y="1305416"/>
            <a:ext cx="11127347" cy="2617027"/>
          </a:xfrm>
        </p:spPr>
        <p:txBody>
          <a:bodyPr>
            <a:normAutofit fontScale="90000"/>
          </a:bodyPr>
          <a:lstStyle/>
          <a:p>
            <a:br>
              <a:rPr lang="en-US" dirty="0"/>
            </a:br>
            <a:r>
              <a:rPr lang="en-US" b="1" dirty="0"/>
              <a:t>Modeling and simulation of a communication system for  Distribution Power System -Case Study University Campus</a:t>
            </a:r>
          </a:p>
        </p:txBody>
      </p:sp>
      <p:sp>
        <p:nvSpPr>
          <p:cNvPr id="3" name="Subtítulo 2">
            <a:extLst>
              <a:ext uri="{FF2B5EF4-FFF2-40B4-BE49-F238E27FC236}">
                <a16:creationId xmlns:a16="http://schemas.microsoft.com/office/drawing/2014/main" id="{B29B9544-C871-4509-A9F8-8762CCAFE2B1}"/>
              </a:ext>
            </a:extLst>
          </p:cNvPr>
          <p:cNvSpPr>
            <a:spLocks noGrp="1"/>
          </p:cNvSpPr>
          <p:nvPr>
            <p:ph type="subTitle" idx="1"/>
          </p:nvPr>
        </p:nvSpPr>
        <p:spPr>
          <a:xfrm>
            <a:off x="1524000" y="4039920"/>
            <a:ext cx="9144000" cy="1655762"/>
          </a:xfrm>
        </p:spPr>
        <p:txBody>
          <a:bodyPr/>
          <a:lstStyle/>
          <a:p>
            <a:r>
              <a:rPr lang="en-US" dirty="0"/>
              <a:t>Jesus Eduardo Ortiz Sandoval</a:t>
            </a:r>
          </a:p>
          <a:p>
            <a:r>
              <a:rPr lang="en-US" dirty="0"/>
              <a:t>PhD Student</a:t>
            </a:r>
          </a:p>
        </p:txBody>
      </p:sp>
    </p:spTree>
    <p:extLst>
      <p:ext uri="{BB962C8B-B14F-4D97-AF65-F5344CB8AC3E}">
        <p14:creationId xmlns:p14="http://schemas.microsoft.com/office/powerpoint/2010/main" val="183340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F1BBC00-A6DF-4F79-AC5C-2A75C12DA4C0}"/>
              </a:ext>
            </a:extLst>
          </p:cNvPr>
          <p:cNvSpPr/>
          <p:nvPr/>
        </p:nvSpPr>
        <p:spPr>
          <a:xfrm>
            <a:off x="3309871" y="2029040"/>
            <a:ext cx="7006106" cy="1267951"/>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2" descr="Resultado de imagen para optisystem">
            <a:extLst>
              <a:ext uri="{FF2B5EF4-FFF2-40B4-BE49-F238E27FC236}">
                <a16:creationId xmlns:a16="http://schemas.microsoft.com/office/drawing/2014/main" id="{947DD636-47AA-4863-98E3-9807F992C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152" y="3809329"/>
            <a:ext cx="2559273" cy="255927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E5E65AA9-FCA1-4BDD-85CC-96789A6394EF}"/>
              </a:ext>
            </a:extLst>
          </p:cNvPr>
          <p:cNvPicPr>
            <a:picLocks noChangeAspect="1"/>
          </p:cNvPicPr>
          <p:nvPr/>
        </p:nvPicPr>
        <p:blipFill rotWithShape="1">
          <a:blip r:embed="rId3"/>
          <a:srcRect l="47505" t="26604" r="18585" b="39679"/>
          <a:stretch/>
        </p:blipFill>
        <p:spPr>
          <a:xfrm>
            <a:off x="1152435" y="489397"/>
            <a:ext cx="9343846" cy="3053531"/>
          </a:xfrm>
          <a:prstGeom prst="rect">
            <a:avLst/>
          </a:prstGeom>
        </p:spPr>
      </p:pic>
    </p:spTree>
    <p:extLst>
      <p:ext uri="{BB962C8B-B14F-4D97-AF65-F5344CB8AC3E}">
        <p14:creationId xmlns:p14="http://schemas.microsoft.com/office/powerpoint/2010/main" val="4034488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7C22CADF-5C44-476F-9D17-A928AB289089}"/>
              </a:ext>
            </a:extLst>
          </p:cNvPr>
          <p:cNvGraphicFramePr>
            <a:graphicFrameLocks noGrp="1"/>
          </p:cNvGraphicFramePr>
          <p:nvPr>
            <p:extLst>
              <p:ext uri="{D42A27DB-BD31-4B8C-83A1-F6EECF244321}">
                <p14:modId xmlns:p14="http://schemas.microsoft.com/office/powerpoint/2010/main" val="4154009687"/>
              </p:ext>
            </p:extLst>
          </p:nvPr>
        </p:nvGraphicFramePr>
        <p:xfrm>
          <a:off x="280473" y="152996"/>
          <a:ext cx="6094569" cy="4714240"/>
        </p:xfrm>
        <a:graphic>
          <a:graphicData uri="http://schemas.openxmlformats.org/drawingml/2006/table">
            <a:tbl>
              <a:tblPr firstRow="1" bandRow="1">
                <a:tableStyleId>{5C22544A-7EE6-4342-B048-85BDC9FD1C3A}</a:tableStyleId>
              </a:tblPr>
              <a:tblGrid>
                <a:gridCol w="839989">
                  <a:extLst>
                    <a:ext uri="{9D8B030D-6E8A-4147-A177-3AD203B41FA5}">
                      <a16:colId xmlns:a16="http://schemas.microsoft.com/office/drawing/2014/main" val="3636068549"/>
                    </a:ext>
                  </a:extLst>
                </a:gridCol>
                <a:gridCol w="1236372">
                  <a:extLst>
                    <a:ext uri="{9D8B030D-6E8A-4147-A177-3AD203B41FA5}">
                      <a16:colId xmlns:a16="http://schemas.microsoft.com/office/drawing/2014/main" val="927074501"/>
                    </a:ext>
                  </a:extLst>
                </a:gridCol>
                <a:gridCol w="1416676">
                  <a:extLst>
                    <a:ext uri="{9D8B030D-6E8A-4147-A177-3AD203B41FA5}">
                      <a16:colId xmlns:a16="http://schemas.microsoft.com/office/drawing/2014/main" val="55323304"/>
                    </a:ext>
                  </a:extLst>
                </a:gridCol>
                <a:gridCol w="1275009">
                  <a:extLst>
                    <a:ext uri="{9D8B030D-6E8A-4147-A177-3AD203B41FA5}">
                      <a16:colId xmlns:a16="http://schemas.microsoft.com/office/drawing/2014/main" val="2997516579"/>
                    </a:ext>
                  </a:extLst>
                </a:gridCol>
                <a:gridCol w="1326523">
                  <a:extLst>
                    <a:ext uri="{9D8B030D-6E8A-4147-A177-3AD203B41FA5}">
                      <a16:colId xmlns:a16="http://schemas.microsoft.com/office/drawing/2014/main" val="1086802639"/>
                    </a:ext>
                  </a:extLst>
                </a:gridCol>
              </a:tblGrid>
              <a:tr h="370840">
                <a:tc>
                  <a:txBody>
                    <a:bodyPr/>
                    <a:lstStyle/>
                    <a:p>
                      <a:r>
                        <a:rPr lang="es-CO" dirty="0"/>
                        <a:t>ONU</a:t>
                      </a:r>
                      <a:endParaRPr lang="en-US" dirty="0"/>
                    </a:p>
                  </a:txBody>
                  <a:tcPr/>
                </a:tc>
                <a:tc>
                  <a:txBody>
                    <a:bodyPr/>
                    <a:lstStyle/>
                    <a:p>
                      <a:r>
                        <a:rPr lang="es-CO" dirty="0" err="1"/>
                        <a:t>Fiber</a:t>
                      </a:r>
                      <a:r>
                        <a:rPr lang="es-CO" dirty="0"/>
                        <a:t> </a:t>
                      </a:r>
                      <a:r>
                        <a:rPr lang="es-CO" dirty="0" err="1"/>
                        <a:t>Loss</a:t>
                      </a:r>
                      <a:endParaRPr lang="en-US" dirty="0"/>
                    </a:p>
                  </a:txBody>
                  <a:tcPr/>
                </a:tc>
                <a:tc>
                  <a:txBody>
                    <a:bodyPr/>
                    <a:lstStyle/>
                    <a:p>
                      <a:r>
                        <a:rPr lang="es-CO" dirty="0" err="1"/>
                        <a:t>Splitter</a:t>
                      </a:r>
                      <a:r>
                        <a:rPr lang="es-CO" dirty="0"/>
                        <a:t> </a:t>
                      </a:r>
                      <a:r>
                        <a:rPr lang="es-CO" dirty="0" err="1"/>
                        <a:t>Loss</a:t>
                      </a:r>
                      <a:endParaRPr lang="en-US" dirty="0"/>
                    </a:p>
                  </a:txBody>
                  <a:tcPr/>
                </a:tc>
                <a:tc>
                  <a:txBody>
                    <a:bodyPr/>
                    <a:lstStyle/>
                    <a:p>
                      <a:r>
                        <a:rPr lang="es-CO" dirty="0" err="1"/>
                        <a:t>Connector</a:t>
                      </a:r>
                      <a:r>
                        <a:rPr lang="es-CO" dirty="0"/>
                        <a:t> </a:t>
                      </a:r>
                      <a:r>
                        <a:rPr lang="es-CO" dirty="0" err="1"/>
                        <a:t>Loss</a:t>
                      </a:r>
                      <a:endParaRPr lang="en-US" dirty="0"/>
                    </a:p>
                  </a:txBody>
                  <a:tcPr/>
                </a:tc>
                <a:tc>
                  <a:txBody>
                    <a:bodyPr/>
                    <a:lstStyle/>
                    <a:p>
                      <a:r>
                        <a:rPr lang="es-CO" dirty="0"/>
                        <a:t>Total </a:t>
                      </a:r>
                      <a:r>
                        <a:rPr lang="es-CO" dirty="0" err="1"/>
                        <a:t>Loss</a:t>
                      </a:r>
                      <a:endParaRPr lang="en-US" dirty="0"/>
                    </a:p>
                  </a:txBody>
                  <a:tcPr/>
                </a:tc>
                <a:extLst>
                  <a:ext uri="{0D108BD9-81ED-4DB2-BD59-A6C34878D82A}">
                    <a16:rowId xmlns:a16="http://schemas.microsoft.com/office/drawing/2014/main" val="1635714679"/>
                  </a:ext>
                </a:extLst>
              </a:tr>
              <a:tr h="370840">
                <a:tc>
                  <a:txBody>
                    <a:bodyPr/>
                    <a:lstStyle/>
                    <a:p>
                      <a:r>
                        <a:rPr lang="es-CO" dirty="0"/>
                        <a:t>G1</a:t>
                      </a:r>
                      <a:endParaRPr lang="en-US" dirty="0"/>
                    </a:p>
                  </a:txBody>
                  <a:tcPr/>
                </a:tc>
                <a:tc>
                  <a:txBody>
                    <a:bodyPr/>
                    <a:lstStyle/>
                    <a:p>
                      <a:r>
                        <a:rPr lang="es-CO" dirty="0"/>
                        <a:t>0.4064</a:t>
                      </a:r>
                      <a:endParaRPr lang="en-US" dirty="0"/>
                    </a:p>
                  </a:txBody>
                  <a:tcPr/>
                </a:tc>
                <a:tc>
                  <a:txBody>
                    <a:bodyPr/>
                    <a:lstStyle/>
                    <a:p>
                      <a:r>
                        <a:rPr lang="es-CO" dirty="0"/>
                        <a:t>11 </a:t>
                      </a:r>
                      <a:endParaRPr lang="en-US" dirty="0"/>
                    </a:p>
                  </a:txBody>
                  <a:tcPr/>
                </a:tc>
                <a:tc>
                  <a:txBody>
                    <a:bodyPr/>
                    <a:lstStyle/>
                    <a:p>
                      <a:r>
                        <a:rPr lang="es-CO" dirty="0"/>
                        <a:t>0.6</a:t>
                      </a:r>
                      <a:endParaRPr lang="en-US" dirty="0"/>
                    </a:p>
                  </a:txBody>
                  <a:tcPr/>
                </a:tc>
                <a:tc>
                  <a:txBody>
                    <a:bodyPr/>
                    <a:lstStyle/>
                    <a:p>
                      <a:pPr algn="l" fontAlgn="b"/>
                      <a:r>
                        <a:rPr lang="en-US" sz="1800" b="0" i="0" u="none" strike="noStrike" dirty="0">
                          <a:solidFill>
                            <a:srgbClr val="000000"/>
                          </a:solidFill>
                          <a:effectLst/>
                          <a:latin typeface="Calibri" panose="020F0502020204030204" pitchFamily="34" charset="0"/>
                        </a:rPr>
                        <a:t>12,0064</a:t>
                      </a:r>
                    </a:p>
                  </a:txBody>
                  <a:tcPr marL="9525" marR="9525" marT="9525" marB="0" anchor="b"/>
                </a:tc>
                <a:extLst>
                  <a:ext uri="{0D108BD9-81ED-4DB2-BD59-A6C34878D82A}">
                    <a16:rowId xmlns:a16="http://schemas.microsoft.com/office/drawing/2014/main" val="2161889737"/>
                  </a:ext>
                </a:extLst>
              </a:tr>
              <a:tr h="370840">
                <a:tc>
                  <a:txBody>
                    <a:bodyPr/>
                    <a:lstStyle/>
                    <a:p>
                      <a:r>
                        <a:rPr lang="es-CO" dirty="0"/>
                        <a:t>G2</a:t>
                      </a:r>
                      <a:endParaRPr lang="en-US" dirty="0"/>
                    </a:p>
                  </a:txBody>
                  <a:tcPr/>
                </a:tc>
                <a:tc>
                  <a:txBody>
                    <a:bodyPr/>
                    <a:lstStyle/>
                    <a:p>
                      <a:r>
                        <a:rPr lang="es-CO" dirty="0"/>
                        <a:t>0.8024</a:t>
                      </a:r>
                      <a:endParaRPr lang="en-US" dirty="0"/>
                    </a:p>
                  </a:txBody>
                  <a:tcPr/>
                </a:tc>
                <a:tc>
                  <a:txBody>
                    <a:bodyPr/>
                    <a:lstStyle/>
                    <a:p>
                      <a:r>
                        <a:rPr lang="es-CO" dirty="0"/>
                        <a:t>11.4</a:t>
                      </a:r>
                      <a:endParaRPr lang="en-US" dirty="0"/>
                    </a:p>
                  </a:txBody>
                  <a:tcPr/>
                </a:tc>
                <a:tc>
                  <a:txBody>
                    <a:bodyPr/>
                    <a:lstStyle/>
                    <a:p>
                      <a:r>
                        <a:rPr lang="es-CO" dirty="0"/>
                        <a:t>1.0</a:t>
                      </a:r>
                      <a:endParaRPr lang="en-US" dirty="0"/>
                    </a:p>
                  </a:txBody>
                  <a:tcPr/>
                </a:tc>
                <a:tc>
                  <a:txBody>
                    <a:bodyPr/>
                    <a:lstStyle/>
                    <a:p>
                      <a:pPr algn="l" fontAlgn="b"/>
                      <a:r>
                        <a:rPr lang="en-US" sz="1800" b="0" i="0" u="none" strike="noStrike" dirty="0">
                          <a:solidFill>
                            <a:srgbClr val="000000"/>
                          </a:solidFill>
                          <a:effectLst/>
                          <a:latin typeface="Calibri" panose="020F0502020204030204" pitchFamily="34" charset="0"/>
                        </a:rPr>
                        <a:t>13,2024</a:t>
                      </a:r>
                    </a:p>
                  </a:txBody>
                  <a:tcPr marL="9525" marR="9525" marT="9525" marB="0" anchor="b"/>
                </a:tc>
                <a:extLst>
                  <a:ext uri="{0D108BD9-81ED-4DB2-BD59-A6C34878D82A}">
                    <a16:rowId xmlns:a16="http://schemas.microsoft.com/office/drawing/2014/main" val="2555609702"/>
                  </a:ext>
                </a:extLst>
              </a:tr>
              <a:tr h="370840">
                <a:tc>
                  <a:txBody>
                    <a:bodyPr/>
                    <a:lstStyle/>
                    <a:p>
                      <a:r>
                        <a:rPr lang="es-CO" dirty="0"/>
                        <a:t>G3</a:t>
                      </a:r>
                      <a:endParaRPr lang="en-US" dirty="0"/>
                    </a:p>
                  </a:txBody>
                  <a:tcPr/>
                </a:tc>
                <a:tc>
                  <a:txBody>
                    <a:bodyPr/>
                    <a:lstStyle/>
                    <a:p>
                      <a:r>
                        <a:rPr lang="es-CO" dirty="0"/>
                        <a:t>1.0868</a:t>
                      </a:r>
                      <a:endParaRPr lang="en-US" dirty="0"/>
                    </a:p>
                  </a:txBody>
                  <a:tcPr/>
                </a:tc>
                <a:tc>
                  <a:txBody>
                    <a:bodyPr/>
                    <a:lstStyle/>
                    <a:p>
                      <a:r>
                        <a:rPr lang="es-CO" dirty="0"/>
                        <a:t>11.8</a:t>
                      </a:r>
                      <a:endParaRPr lang="en-US" dirty="0"/>
                    </a:p>
                  </a:txBody>
                  <a:tcPr/>
                </a:tc>
                <a:tc>
                  <a:txBody>
                    <a:bodyPr/>
                    <a:lstStyle/>
                    <a:p>
                      <a:r>
                        <a:rPr lang="es-CO" dirty="0"/>
                        <a:t>1.4</a:t>
                      </a:r>
                      <a:endParaRPr lang="en-US" dirty="0"/>
                    </a:p>
                  </a:txBody>
                  <a:tcPr/>
                </a:tc>
                <a:tc>
                  <a:txBody>
                    <a:bodyPr/>
                    <a:lstStyle/>
                    <a:p>
                      <a:pPr algn="l" fontAlgn="b"/>
                      <a:r>
                        <a:rPr lang="en-US" sz="1800" b="0" i="0" u="none" strike="noStrike" dirty="0">
                          <a:solidFill>
                            <a:srgbClr val="000000"/>
                          </a:solidFill>
                          <a:effectLst/>
                          <a:latin typeface="Calibri" panose="020F0502020204030204" pitchFamily="34" charset="0"/>
                        </a:rPr>
                        <a:t>14,2868</a:t>
                      </a:r>
                    </a:p>
                  </a:txBody>
                  <a:tcPr marL="9525" marR="9525" marT="9525" marB="0" anchor="b"/>
                </a:tc>
                <a:extLst>
                  <a:ext uri="{0D108BD9-81ED-4DB2-BD59-A6C34878D82A}">
                    <a16:rowId xmlns:a16="http://schemas.microsoft.com/office/drawing/2014/main" val="2351298259"/>
                  </a:ext>
                </a:extLst>
              </a:tr>
              <a:tr h="370840">
                <a:tc>
                  <a:txBody>
                    <a:bodyPr/>
                    <a:lstStyle/>
                    <a:p>
                      <a:r>
                        <a:rPr lang="es-CO" dirty="0"/>
                        <a:t>G4</a:t>
                      </a:r>
                      <a:endParaRPr lang="en-US" dirty="0"/>
                    </a:p>
                  </a:txBody>
                  <a:tcPr/>
                </a:tc>
                <a:tc>
                  <a:txBody>
                    <a:bodyPr/>
                    <a:lstStyle/>
                    <a:p>
                      <a:r>
                        <a:rPr lang="es-CO" dirty="0"/>
                        <a:t>1.1648</a:t>
                      </a:r>
                      <a:endParaRPr lang="en-US" dirty="0"/>
                    </a:p>
                  </a:txBody>
                  <a:tcPr/>
                </a:tc>
                <a:tc>
                  <a:txBody>
                    <a:bodyPr/>
                    <a:lstStyle/>
                    <a:p>
                      <a:r>
                        <a:rPr lang="es-CO" dirty="0"/>
                        <a:t>12.2</a:t>
                      </a:r>
                      <a:endParaRPr lang="en-US" dirty="0"/>
                    </a:p>
                  </a:txBody>
                  <a:tcPr/>
                </a:tc>
                <a:tc>
                  <a:txBody>
                    <a:bodyPr/>
                    <a:lstStyle/>
                    <a:p>
                      <a:r>
                        <a:rPr lang="es-CO" dirty="0"/>
                        <a:t>1.8</a:t>
                      </a:r>
                      <a:endParaRPr lang="en-US" dirty="0"/>
                    </a:p>
                  </a:txBody>
                  <a:tcPr/>
                </a:tc>
                <a:tc>
                  <a:txBody>
                    <a:bodyPr/>
                    <a:lstStyle/>
                    <a:p>
                      <a:pPr algn="l" fontAlgn="b"/>
                      <a:r>
                        <a:rPr lang="en-US" sz="1800" b="0" i="0" u="none" strike="noStrike" dirty="0">
                          <a:solidFill>
                            <a:srgbClr val="000000"/>
                          </a:solidFill>
                          <a:effectLst/>
                          <a:latin typeface="Calibri" panose="020F0502020204030204" pitchFamily="34" charset="0"/>
                        </a:rPr>
                        <a:t>15,1648</a:t>
                      </a:r>
                    </a:p>
                  </a:txBody>
                  <a:tcPr marL="9525" marR="9525" marT="9525" marB="0" anchor="b"/>
                </a:tc>
                <a:extLst>
                  <a:ext uri="{0D108BD9-81ED-4DB2-BD59-A6C34878D82A}">
                    <a16:rowId xmlns:a16="http://schemas.microsoft.com/office/drawing/2014/main" val="4085985932"/>
                  </a:ext>
                </a:extLst>
              </a:tr>
              <a:tr h="370840">
                <a:tc>
                  <a:txBody>
                    <a:bodyPr/>
                    <a:lstStyle/>
                    <a:p>
                      <a:r>
                        <a:rPr lang="es-CO" dirty="0"/>
                        <a:t>G5</a:t>
                      </a:r>
                      <a:endParaRPr lang="en-US" dirty="0"/>
                    </a:p>
                  </a:txBody>
                  <a:tcPr/>
                </a:tc>
                <a:tc>
                  <a:txBody>
                    <a:bodyPr/>
                    <a:lstStyle/>
                    <a:p>
                      <a:r>
                        <a:rPr lang="es-CO" dirty="0"/>
                        <a:t>1.3908</a:t>
                      </a:r>
                      <a:endParaRPr lang="en-US" dirty="0"/>
                    </a:p>
                  </a:txBody>
                  <a:tcPr/>
                </a:tc>
                <a:tc>
                  <a:txBody>
                    <a:bodyPr/>
                    <a:lstStyle/>
                    <a:p>
                      <a:r>
                        <a:rPr lang="es-CO" dirty="0"/>
                        <a:t>12.6</a:t>
                      </a:r>
                      <a:endParaRPr lang="en-US" dirty="0"/>
                    </a:p>
                  </a:txBody>
                  <a:tcPr/>
                </a:tc>
                <a:tc>
                  <a:txBody>
                    <a:bodyPr/>
                    <a:lstStyle/>
                    <a:p>
                      <a:r>
                        <a:rPr lang="es-CO" dirty="0"/>
                        <a:t>2.2</a:t>
                      </a:r>
                      <a:endParaRPr lang="en-US" dirty="0"/>
                    </a:p>
                  </a:txBody>
                  <a:tcPr/>
                </a:tc>
                <a:tc>
                  <a:txBody>
                    <a:bodyPr/>
                    <a:lstStyle/>
                    <a:p>
                      <a:pPr algn="l" fontAlgn="b"/>
                      <a:r>
                        <a:rPr lang="en-US" sz="1800" b="0" i="0" u="none" strike="noStrike" dirty="0">
                          <a:solidFill>
                            <a:srgbClr val="000000"/>
                          </a:solidFill>
                          <a:effectLst/>
                          <a:latin typeface="Calibri" panose="020F0502020204030204" pitchFamily="34" charset="0"/>
                        </a:rPr>
                        <a:t>16,1908</a:t>
                      </a:r>
                    </a:p>
                  </a:txBody>
                  <a:tcPr marL="9525" marR="9525" marT="9525" marB="0" anchor="b"/>
                </a:tc>
                <a:extLst>
                  <a:ext uri="{0D108BD9-81ED-4DB2-BD59-A6C34878D82A}">
                    <a16:rowId xmlns:a16="http://schemas.microsoft.com/office/drawing/2014/main" val="2034132298"/>
                  </a:ext>
                </a:extLst>
              </a:tr>
              <a:tr h="370840">
                <a:tc>
                  <a:txBody>
                    <a:bodyPr/>
                    <a:lstStyle/>
                    <a:p>
                      <a:r>
                        <a:rPr lang="es-CO" dirty="0"/>
                        <a:t>R1</a:t>
                      </a:r>
                      <a:endParaRPr lang="en-US" dirty="0"/>
                    </a:p>
                  </a:txBody>
                  <a:tcPr/>
                </a:tc>
                <a:tc>
                  <a:txBody>
                    <a:bodyPr/>
                    <a:lstStyle/>
                    <a:p>
                      <a:r>
                        <a:rPr lang="es-CO" dirty="0"/>
                        <a:t>1.6316</a:t>
                      </a:r>
                      <a:endParaRPr lang="en-US" dirty="0"/>
                    </a:p>
                  </a:txBody>
                  <a:tcPr/>
                </a:tc>
                <a:tc>
                  <a:txBody>
                    <a:bodyPr/>
                    <a:lstStyle/>
                    <a:p>
                      <a:r>
                        <a:rPr lang="es-CO" dirty="0"/>
                        <a:t>13</a:t>
                      </a:r>
                      <a:endParaRPr lang="en-US" dirty="0"/>
                    </a:p>
                  </a:txBody>
                  <a:tcPr/>
                </a:tc>
                <a:tc>
                  <a:txBody>
                    <a:bodyPr/>
                    <a:lstStyle/>
                    <a:p>
                      <a:r>
                        <a:rPr lang="es-CO" dirty="0"/>
                        <a:t>2.6</a:t>
                      </a:r>
                      <a:endParaRPr lang="en-US" dirty="0"/>
                    </a:p>
                  </a:txBody>
                  <a:tcPr/>
                </a:tc>
                <a:tc>
                  <a:txBody>
                    <a:bodyPr/>
                    <a:lstStyle/>
                    <a:p>
                      <a:pPr algn="l" fontAlgn="b"/>
                      <a:r>
                        <a:rPr lang="en-US" sz="1800" b="0" i="0" u="none" strike="noStrike" dirty="0">
                          <a:solidFill>
                            <a:srgbClr val="000000"/>
                          </a:solidFill>
                          <a:effectLst/>
                          <a:latin typeface="Calibri" panose="020F0502020204030204" pitchFamily="34" charset="0"/>
                        </a:rPr>
                        <a:t>17,2316</a:t>
                      </a:r>
                    </a:p>
                  </a:txBody>
                  <a:tcPr marL="9525" marR="9525" marT="9525" marB="0" anchor="b"/>
                </a:tc>
                <a:extLst>
                  <a:ext uri="{0D108BD9-81ED-4DB2-BD59-A6C34878D82A}">
                    <a16:rowId xmlns:a16="http://schemas.microsoft.com/office/drawing/2014/main" val="1911700791"/>
                  </a:ext>
                </a:extLst>
              </a:tr>
              <a:tr h="370840">
                <a:tc>
                  <a:txBody>
                    <a:bodyPr/>
                    <a:lstStyle/>
                    <a:p>
                      <a:r>
                        <a:rPr lang="es-CO" dirty="0"/>
                        <a:t>G6</a:t>
                      </a:r>
                      <a:endParaRPr lang="en-US" dirty="0"/>
                    </a:p>
                  </a:txBody>
                  <a:tcPr/>
                </a:tc>
                <a:tc>
                  <a:txBody>
                    <a:bodyPr/>
                    <a:lstStyle/>
                    <a:p>
                      <a:r>
                        <a:rPr lang="es-CO" dirty="0"/>
                        <a:t>1.7616</a:t>
                      </a:r>
                      <a:endParaRPr lang="en-US" dirty="0"/>
                    </a:p>
                  </a:txBody>
                  <a:tcPr/>
                </a:tc>
                <a:tc>
                  <a:txBody>
                    <a:bodyPr/>
                    <a:lstStyle/>
                    <a:p>
                      <a:r>
                        <a:rPr lang="es-CO" dirty="0"/>
                        <a:t>8</a:t>
                      </a:r>
                      <a:endParaRPr lang="en-US" dirty="0"/>
                    </a:p>
                  </a:txBody>
                  <a:tcPr/>
                </a:tc>
                <a:tc>
                  <a:txBody>
                    <a:bodyPr/>
                    <a:lstStyle/>
                    <a:p>
                      <a:r>
                        <a:rPr lang="es-CO" dirty="0"/>
                        <a:t>3</a:t>
                      </a:r>
                      <a:endParaRPr lang="en-US" dirty="0"/>
                    </a:p>
                  </a:txBody>
                  <a:tcPr/>
                </a:tc>
                <a:tc>
                  <a:txBody>
                    <a:bodyPr/>
                    <a:lstStyle/>
                    <a:p>
                      <a:pPr algn="l" fontAlgn="b"/>
                      <a:r>
                        <a:rPr lang="en-US" sz="1800" b="0" i="0" u="none" strike="noStrike" dirty="0">
                          <a:solidFill>
                            <a:srgbClr val="000000"/>
                          </a:solidFill>
                          <a:effectLst/>
                          <a:latin typeface="Calibri" panose="020F0502020204030204" pitchFamily="34" charset="0"/>
                        </a:rPr>
                        <a:t>12,7616</a:t>
                      </a:r>
                    </a:p>
                  </a:txBody>
                  <a:tcPr marL="9525" marR="9525" marT="9525" marB="0" anchor="b"/>
                </a:tc>
                <a:extLst>
                  <a:ext uri="{0D108BD9-81ED-4DB2-BD59-A6C34878D82A}">
                    <a16:rowId xmlns:a16="http://schemas.microsoft.com/office/drawing/2014/main" val="996146492"/>
                  </a:ext>
                </a:extLst>
              </a:tr>
              <a:tr h="370840">
                <a:tc>
                  <a:txBody>
                    <a:bodyPr/>
                    <a:lstStyle/>
                    <a:p>
                      <a:r>
                        <a:rPr lang="es-CO" dirty="0"/>
                        <a:t>G7</a:t>
                      </a:r>
                      <a:endParaRPr lang="en-US" dirty="0"/>
                    </a:p>
                  </a:txBody>
                  <a:tcPr/>
                </a:tc>
                <a:tc>
                  <a:txBody>
                    <a:bodyPr/>
                    <a:lstStyle/>
                    <a:p>
                      <a:r>
                        <a:rPr lang="es-CO" dirty="0"/>
                        <a:t>2.0152</a:t>
                      </a:r>
                      <a:endParaRPr lang="en-US" dirty="0"/>
                    </a:p>
                  </a:txBody>
                  <a:tcPr/>
                </a:tc>
                <a:tc>
                  <a:txBody>
                    <a:bodyPr/>
                    <a:lstStyle/>
                    <a:p>
                      <a:r>
                        <a:rPr lang="es-CO" dirty="0"/>
                        <a:t>19</a:t>
                      </a:r>
                      <a:endParaRPr lang="en-US" dirty="0"/>
                    </a:p>
                  </a:txBody>
                  <a:tcPr/>
                </a:tc>
                <a:tc>
                  <a:txBody>
                    <a:bodyPr/>
                    <a:lstStyle/>
                    <a:p>
                      <a:r>
                        <a:rPr lang="es-CO" dirty="0"/>
                        <a:t>3.4</a:t>
                      </a:r>
                      <a:endParaRPr lang="en-US" dirty="0"/>
                    </a:p>
                  </a:txBody>
                  <a:tcPr/>
                </a:tc>
                <a:tc>
                  <a:txBody>
                    <a:bodyPr/>
                    <a:lstStyle/>
                    <a:p>
                      <a:pPr algn="l" fontAlgn="b"/>
                      <a:r>
                        <a:rPr lang="en-US" sz="1800" b="0" i="0" u="none" strike="noStrike" dirty="0">
                          <a:solidFill>
                            <a:srgbClr val="000000"/>
                          </a:solidFill>
                          <a:effectLst/>
                          <a:latin typeface="Calibri" panose="020F0502020204030204" pitchFamily="34" charset="0"/>
                        </a:rPr>
                        <a:t>24,4152</a:t>
                      </a:r>
                    </a:p>
                  </a:txBody>
                  <a:tcPr marL="9525" marR="9525" marT="9525" marB="0" anchor="b"/>
                </a:tc>
                <a:extLst>
                  <a:ext uri="{0D108BD9-81ED-4DB2-BD59-A6C34878D82A}">
                    <a16:rowId xmlns:a16="http://schemas.microsoft.com/office/drawing/2014/main" val="4215645599"/>
                  </a:ext>
                </a:extLst>
              </a:tr>
              <a:tr h="370840">
                <a:tc>
                  <a:txBody>
                    <a:bodyPr/>
                    <a:lstStyle/>
                    <a:p>
                      <a:r>
                        <a:rPr lang="es-CO" dirty="0"/>
                        <a:t>G8</a:t>
                      </a:r>
                      <a:endParaRPr lang="en-US" dirty="0"/>
                    </a:p>
                  </a:txBody>
                  <a:tcPr/>
                </a:tc>
                <a:tc>
                  <a:txBody>
                    <a:bodyPr/>
                    <a:lstStyle/>
                    <a:p>
                      <a:r>
                        <a:rPr lang="es-CO" dirty="0"/>
                        <a:t>2.3652</a:t>
                      </a:r>
                      <a:endParaRPr lang="en-US" dirty="0"/>
                    </a:p>
                  </a:txBody>
                  <a:tcPr/>
                </a:tc>
                <a:tc>
                  <a:txBody>
                    <a:bodyPr/>
                    <a:lstStyle/>
                    <a:p>
                      <a:r>
                        <a:rPr lang="es-CO" dirty="0"/>
                        <a:t>19.4</a:t>
                      </a:r>
                      <a:endParaRPr lang="en-US" dirty="0"/>
                    </a:p>
                  </a:txBody>
                  <a:tcPr/>
                </a:tc>
                <a:tc>
                  <a:txBody>
                    <a:bodyPr/>
                    <a:lstStyle/>
                    <a:p>
                      <a:r>
                        <a:rPr lang="es-CO" dirty="0"/>
                        <a:t>3.8</a:t>
                      </a:r>
                      <a:endParaRPr lang="en-US" dirty="0"/>
                    </a:p>
                  </a:txBody>
                  <a:tcPr/>
                </a:tc>
                <a:tc>
                  <a:txBody>
                    <a:bodyPr/>
                    <a:lstStyle/>
                    <a:p>
                      <a:pPr algn="l" fontAlgn="b"/>
                      <a:r>
                        <a:rPr lang="en-US" sz="1800" b="0" i="0" u="none" strike="noStrike" dirty="0">
                          <a:solidFill>
                            <a:srgbClr val="000000"/>
                          </a:solidFill>
                          <a:effectLst/>
                          <a:latin typeface="Calibri" panose="020F0502020204030204" pitchFamily="34" charset="0"/>
                        </a:rPr>
                        <a:t>25,5652</a:t>
                      </a:r>
                    </a:p>
                  </a:txBody>
                  <a:tcPr marL="9525" marR="9525" marT="9525" marB="0" anchor="b"/>
                </a:tc>
                <a:extLst>
                  <a:ext uri="{0D108BD9-81ED-4DB2-BD59-A6C34878D82A}">
                    <a16:rowId xmlns:a16="http://schemas.microsoft.com/office/drawing/2014/main" val="1006913955"/>
                  </a:ext>
                </a:extLst>
              </a:tr>
              <a:tr h="370840">
                <a:tc>
                  <a:txBody>
                    <a:bodyPr/>
                    <a:lstStyle/>
                    <a:p>
                      <a:r>
                        <a:rPr lang="es-CO" dirty="0"/>
                        <a:t>G9</a:t>
                      </a:r>
                      <a:endParaRPr lang="en-US" dirty="0"/>
                    </a:p>
                  </a:txBody>
                  <a:tcPr/>
                </a:tc>
                <a:tc>
                  <a:txBody>
                    <a:bodyPr/>
                    <a:lstStyle/>
                    <a:p>
                      <a:r>
                        <a:rPr lang="es-CO" dirty="0"/>
                        <a:t>2.6796</a:t>
                      </a:r>
                      <a:endParaRPr lang="en-US" dirty="0"/>
                    </a:p>
                  </a:txBody>
                  <a:tcPr/>
                </a:tc>
                <a:tc>
                  <a:txBody>
                    <a:bodyPr/>
                    <a:lstStyle/>
                    <a:p>
                      <a:r>
                        <a:rPr lang="es-CO" dirty="0"/>
                        <a:t>19.8</a:t>
                      </a:r>
                      <a:endParaRPr lang="en-US" dirty="0"/>
                    </a:p>
                  </a:txBody>
                  <a:tcPr/>
                </a:tc>
                <a:tc>
                  <a:txBody>
                    <a:bodyPr/>
                    <a:lstStyle/>
                    <a:p>
                      <a:r>
                        <a:rPr lang="es-CO" dirty="0"/>
                        <a:t>4.2</a:t>
                      </a:r>
                      <a:endParaRPr lang="en-US" dirty="0"/>
                    </a:p>
                  </a:txBody>
                  <a:tcPr/>
                </a:tc>
                <a:tc>
                  <a:txBody>
                    <a:bodyPr/>
                    <a:lstStyle/>
                    <a:p>
                      <a:pPr algn="l" fontAlgn="b"/>
                      <a:r>
                        <a:rPr lang="en-US" sz="1800" b="0" i="0" u="none" strike="noStrike" dirty="0">
                          <a:solidFill>
                            <a:srgbClr val="000000"/>
                          </a:solidFill>
                          <a:effectLst/>
                          <a:latin typeface="Calibri" panose="020F0502020204030204" pitchFamily="34" charset="0"/>
                        </a:rPr>
                        <a:t>26,6796</a:t>
                      </a:r>
                    </a:p>
                  </a:txBody>
                  <a:tcPr marL="9525" marR="9525" marT="9525" marB="0" anchor="b"/>
                </a:tc>
                <a:extLst>
                  <a:ext uri="{0D108BD9-81ED-4DB2-BD59-A6C34878D82A}">
                    <a16:rowId xmlns:a16="http://schemas.microsoft.com/office/drawing/2014/main" val="2130677410"/>
                  </a:ext>
                </a:extLst>
              </a:tr>
              <a:tr h="186434">
                <a:tc>
                  <a:txBody>
                    <a:bodyPr/>
                    <a:lstStyle/>
                    <a:p>
                      <a:r>
                        <a:rPr lang="es-CO" dirty="0"/>
                        <a:t>G10</a:t>
                      </a:r>
                      <a:endParaRPr lang="en-US" dirty="0"/>
                    </a:p>
                  </a:txBody>
                  <a:tcPr/>
                </a:tc>
                <a:tc>
                  <a:txBody>
                    <a:bodyPr/>
                    <a:lstStyle/>
                    <a:p>
                      <a:r>
                        <a:rPr lang="es-CO" dirty="0"/>
                        <a:t>2.0152</a:t>
                      </a:r>
                      <a:endParaRPr lang="en-US" dirty="0"/>
                    </a:p>
                  </a:txBody>
                  <a:tcPr/>
                </a:tc>
                <a:tc>
                  <a:txBody>
                    <a:bodyPr/>
                    <a:lstStyle/>
                    <a:p>
                      <a:r>
                        <a:rPr lang="es-CO" dirty="0"/>
                        <a:t>20.2</a:t>
                      </a:r>
                      <a:endParaRPr lang="en-US" dirty="0"/>
                    </a:p>
                  </a:txBody>
                  <a:tcPr/>
                </a:tc>
                <a:tc>
                  <a:txBody>
                    <a:bodyPr/>
                    <a:lstStyle/>
                    <a:p>
                      <a:r>
                        <a:rPr lang="es-CO" dirty="0"/>
                        <a:t>4.6</a:t>
                      </a:r>
                      <a:endParaRPr lang="en-US" dirty="0"/>
                    </a:p>
                  </a:txBody>
                  <a:tcPr/>
                </a:tc>
                <a:tc>
                  <a:txBody>
                    <a:bodyPr/>
                    <a:lstStyle/>
                    <a:p>
                      <a:pPr algn="l" fontAlgn="b"/>
                      <a:r>
                        <a:rPr lang="en-US" sz="1800" b="0" i="0" u="none" strike="noStrike" dirty="0">
                          <a:solidFill>
                            <a:srgbClr val="000000"/>
                          </a:solidFill>
                          <a:effectLst/>
                          <a:latin typeface="Calibri" panose="020F0502020204030204" pitchFamily="34" charset="0"/>
                        </a:rPr>
                        <a:t>26,8152</a:t>
                      </a:r>
                    </a:p>
                  </a:txBody>
                  <a:tcPr marL="9525" marR="9525" marT="9525" marB="0" anchor="b"/>
                </a:tc>
                <a:extLst>
                  <a:ext uri="{0D108BD9-81ED-4DB2-BD59-A6C34878D82A}">
                    <a16:rowId xmlns:a16="http://schemas.microsoft.com/office/drawing/2014/main" val="987289481"/>
                  </a:ext>
                </a:extLst>
              </a:tr>
            </a:tbl>
          </a:graphicData>
        </a:graphic>
      </p:graphicFrame>
      <p:graphicFrame>
        <p:nvGraphicFramePr>
          <p:cNvPr id="6" name="Tabla 5">
            <a:extLst>
              <a:ext uri="{FF2B5EF4-FFF2-40B4-BE49-F238E27FC236}">
                <a16:creationId xmlns:a16="http://schemas.microsoft.com/office/drawing/2014/main" id="{9E8F5D1D-3FA1-4B66-8671-1ED16977CF91}"/>
              </a:ext>
            </a:extLst>
          </p:cNvPr>
          <p:cNvGraphicFramePr>
            <a:graphicFrameLocks noGrp="1"/>
          </p:cNvGraphicFramePr>
          <p:nvPr>
            <p:extLst>
              <p:ext uri="{D42A27DB-BD31-4B8C-83A1-F6EECF244321}">
                <p14:modId xmlns:p14="http://schemas.microsoft.com/office/powerpoint/2010/main" val="2783530087"/>
              </p:ext>
            </p:extLst>
          </p:nvPr>
        </p:nvGraphicFramePr>
        <p:xfrm>
          <a:off x="6097431" y="1990764"/>
          <a:ext cx="6094569" cy="4714240"/>
        </p:xfrm>
        <a:graphic>
          <a:graphicData uri="http://schemas.openxmlformats.org/drawingml/2006/table">
            <a:tbl>
              <a:tblPr firstRow="1" bandRow="1">
                <a:tableStyleId>{5C22544A-7EE6-4342-B048-85BDC9FD1C3A}</a:tableStyleId>
              </a:tblPr>
              <a:tblGrid>
                <a:gridCol w="839989">
                  <a:extLst>
                    <a:ext uri="{9D8B030D-6E8A-4147-A177-3AD203B41FA5}">
                      <a16:colId xmlns:a16="http://schemas.microsoft.com/office/drawing/2014/main" val="3636068549"/>
                    </a:ext>
                  </a:extLst>
                </a:gridCol>
                <a:gridCol w="1236372">
                  <a:extLst>
                    <a:ext uri="{9D8B030D-6E8A-4147-A177-3AD203B41FA5}">
                      <a16:colId xmlns:a16="http://schemas.microsoft.com/office/drawing/2014/main" val="927074501"/>
                    </a:ext>
                  </a:extLst>
                </a:gridCol>
                <a:gridCol w="1416676">
                  <a:extLst>
                    <a:ext uri="{9D8B030D-6E8A-4147-A177-3AD203B41FA5}">
                      <a16:colId xmlns:a16="http://schemas.microsoft.com/office/drawing/2014/main" val="55323304"/>
                    </a:ext>
                  </a:extLst>
                </a:gridCol>
                <a:gridCol w="1275009">
                  <a:extLst>
                    <a:ext uri="{9D8B030D-6E8A-4147-A177-3AD203B41FA5}">
                      <a16:colId xmlns:a16="http://schemas.microsoft.com/office/drawing/2014/main" val="2997516579"/>
                    </a:ext>
                  </a:extLst>
                </a:gridCol>
                <a:gridCol w="1326523">
                  <a:extLst>
                    <a:ext uri="{9D8B030D-6E8A-4147-A177-3AD203B41FA5}">
                      <a16:colId xmlns:a16="http://schemas.microsoft.com/office/drawing/2014/main" val="1086802639"/>
                    </a:ext>
                  </a:extLst>
                </a:gridCol>
              </a:tblGrid>
              <a:tr h="370840">
                <a:tc>
                  <a:txBody>
                    <a:bodyPr/>
                    <a:lstStyle/>
                    <a:p>
                      <a:r>
                        <a:rPr lang="es-CO" dirty="0"/>
                        <a:t>ONU</a:t>
                      </a:r>
                      <a:endParaRPr lang="en-US" dirty="0"/>
                    </a:p>
                  </a:txBody>
                  <a:tcPr/>
                </a:tc>
                <a:tc>
                  <a:txBody>
                    <a:bodyPr/>
                    <a:lstStyle/>
                    <a:p>
                      <a:r>
                        <a:rPr lang="es-CO" dirty="0" err="1"/>
                        <a:t>Fiber</a:t>
                      </a:r>
                      <a:r>
                        <a:rPr lang="es-CO" dirty="0"/>
                        <a:t> </a:t>
                      </a:r>
                      <a:r>
                        <a:rPr lang="es-CO" dirty="0" err="1"/>
                        <a:t>Loss</a:t>
                      </a:r>
                      <a:endParaRPr lang="en-US" dirty="0"/>
                    </a:p>
                  </a:txBody>
                  <a:tcPr/>
                </a:tc>
                <a:tc>
                  <a:txBody>
                    <a:bodyPr/>
                    <a:lstStyle/>
                    <a:p>
                      <a:r>
                        <a:rPr lang="es-CO" dirty="0" err="1"/>
                        <a:t>Splitter</a:t>
                      </a:r>
                      <a:r>
                        <a:rPr lang="es-CO" dirty="0"/>
                        <a:t> </a:t>
                      </a:r>
                      <a:r>
                        <a:rPr lang="es-CO" dirty="0" err="1"/>
                        <a:t>Loss</a:t>
                      </a:r>
                      <a:endParaRPr lang="en-US" dirty="0"/>
                    </a:p>
                  </a:txBody>
                  <a:tcPr/>
                </a:tc>
                <a:tc>
                  <a:txBody>
                    <a:bodyPr/>
                    <a:lstStyle/>
                    <a:p>
                      <a:r>
                        <a:rPr lang="es-CO" dirty="0" err="1"/>
                        <a:t>Connector</a:t>
                      </a:r>
                      <a:r>
                        <a:rPr lang="es-CO" dirty="0"/>
                        <a:t> </a:t>
                      </a:r>
                      <a:r>
                        <a:rPr lang="es-CO" dirty="0" err="1"/>
                        <a:t>Loss</a:t>
                      </a:r>
                      <a:endParaRPr lang="en-US" dirty="0"/>
                    </a:p>
                  </a:txBody>
                  <a:tcPr/>
                </a:tc>
                <a:tc>
                  <a:txBody>
                    <a:bodyPr/>
                    <a:lstStyle/>
                    <a:p>
                      <a:r>
                        <a:rPr lang="es-CO" dirty="0"/>
                        <a:t>Total </a:t>
                      </a:r>
                      <a:r>
                        <a:rPr lang="es-CO" dirty="0" err="1"/>
                        <a:t>Loss</a:t>
                      </a:r>
                      <a:endParaRPr lang="en-US" dirty="0"/>
                    </a:p>
                  </a:txBody>
                  <a:tcPr/>
                </a:tc>
                <a:extLst>
                  <a:ext uri="{0D108BD9-81ED-4DB2-BD59-A6C34878D82A}">
                    <a16:rowId xmlns:a16="http://schemas.microsoft.com/office/drawing/2014/main" val="1635714679"/>
                  </a:ext>
                </a:extLst>
              </a:tr>
              <a:tr h="370840">
                <a:tc>
                  <a:txBody>
                    <a:bodyPr/>
                    <a:lstStyle/>
                    <a:p>
                      <a:r>
                        <a:rPr lang="es-CO" dirty="0"/>
                        <a:t>G1</a:t>
                      </a:r>
                      <a:endParaRPr lang="en-US" dirty="0"/>
                    </a:p>
                  </a:txBody>
                  <a:tcPr/>
                </a:tc>
                <a:tc>
                  <a:txBody>
                    <a:bodyPr/>
                    <a:lstStyle/>
                    <a:p>
                      <a:r>
                        <a:rPr lang="es-CO" dirty="0"/>
                        <a:t>0.4064</a:t>
                      </a:r>
                      <a:endParaRPr lang="en-US" dirty="0"/>
                    </a:p>
                  </a:txBody>
                  <a:tcPr/>
                </a:tc>
                <a:tc>
                  <a:txBody>
                    <a:bodyPr/>
                    <a:lstStyle/>
                    <a:p>
                      <a:pPr algn="ctr" fontAlgn="b"/>
                      <a:r>
                        <a:rPr lang="en-US" sz="2000" b="0" i="0" u="none" strike="noStrike">
                          <a:solidFill>
                            <a:srgbClr val="FF0000"/>
                          </a:solidFill>
                          <a:effectLst/>
                          <a:latin typeface="Calibri" panose="020F0502020204030204" pitchFamily="34" charset="0"/>
                        </a:rPr>
                        <a:t>0,4</a:t>
                      </a:r>
                    </a:p>
                  </a:txBody>
                  <a:tcPr marL="9525" marR="9525" marT="9525" marB="0" anchor="b"/>
                </a:tc>
                <a:tc>
                  <a:txBody>
                    <a:bodyPr/>
                    <a:lstStyle/>
                    <a:p>
                      <a:r>
                        <a:rPr lang="es-CO" dirty="0"/>
                        <a:t>0.6</a:t>
                      </a:r>
                      <a:endParaRPr lang="en-US" dirty="0"/>
                    </a:p>
                  </a:txBody>
                  <a:tcPr/>
                </a:tc>
                <a:tc>
                  <a:txBody>
                    <a:bodyPr/>
                    <a:lstStyle/>
                    <a:p>
                      <a:pPr algn="ctr" fontAlgn="b"/>
                      <a:r>
                        <a:rPr lang="en-US" sz="1800" b="0" i="0" u="none" strike="noStrike" dirty="0">
                          <a:solidFill>
                            <a:srgbClr val="000000"/>
                          </a:solidFill>
                          <a:effectLst/>
                          <a:latin typeface="Calibri" panose="020F0502020204030204" pitchFamily="34" charset="0"/>
                        </a:rPr>
                        <a:t>1,4064</a:t>
                      </a:r>
                    </a:p>
                  </a:txBody>
                  <a:tcPr marL="9525" marR="9525" marT="9525" marB="0" anchor="b"/>
                </a:tc>
                <a:extLst>
                  <a:ext uri="{0D108BD9-81ED-4DB2-BD59-A6C34878D82A}">
                    <a16:rowId xmlns:a16="http://schemas.microsoft.com/office/drawing/2014/main" val="2161889737"/>
                  </a:ext>
                </a:extLst>
              </a:tr>
              <a:tr h="370840">
                <a:tc>
                  <a:txBody>
                    <a:bodyPr/>
                    <a:lstStyle/>
                    <a:p>
                      <a:r>
                        <a:rPr lang="es-CO" dirty="0"/>
                        <a:t>G2</a:t>
                      </a:r>
                      <a:endParaRPr lang="en-US" dirty="0"/>
                    </a:p>
                  </a:txBody>
                  <a:tcPr/>
                </a:tc>
                <a:tc>
                  <a:txBody>
                    <a:bodyPr/>
                    <a:lstStyle/>
                    <a:p>
                      <a:r>
                        <a:rPr lang="es-CO" dirty="0"/>
                        <a:t>0.8024</a:t>
                      </a:r>
                      <a:endParaRPr lang="en-US" dirty="0"/>
                    </a:p>
                  </a:txBody>
                  <a:tcPr/>
                </a:tc>
                <a:tc>
                  <a:txBody>
                    <a:bodyPr/>
                    <a:lstStyle/>
                    <a:p>
                      <a:pPr algn="ctr" fontAlgn="b"/>
                      <a:r>
                        <a:rPr lang="en-US" sz="2000" b="0" i="0" u="none" strike="noStrike">
                          <a:solidFill>
                            <a:srgbClr val="FF0000"/>
                          </a:solidFill>
                          <a:effectLst/>
                          <a:latin typeface="Calibri" panose="020F0502020204030204" pitchFamily="34" charset="0"/>
                        </a:rPr>
                        <a:t>0,8</a:t>
                      </a:r>
                    </a:p>
                  </a:txBody>
                  <a:tcPr marL="9525" marR="9525" marT="9525" marB="0" anchor="b"/>
                </a:tc>
                <a:tc>
                  <a:txBody>
                    <a:bodyPr/>
                    <a:lstStyle/>
                    <a:p>
                      <a:r>
                        <a:rPr lang="es-CO" dirty="0"/>
                        <a:t>1.0</a:t>
                      </a:r>
                      <a:endParaRPr lang="en-US" dirty="0"/>
                    </a:p>
                  </a:txBody>
                  <a:tcPr/>
                </a:tc>
                <a:tc>
                  <a:txBody>
                    <a:bodyPr/>
                    <a:lstStyle/>
                    <a:p>
                      <a:pPr algn="ctr" fontAlgn="b"/>
                      <a:r>
                        <a:rPr lang="en-US" sz="1800" b="0" i="0" u="none" strike="noStrike" dirty="0">
                          <a:solidFill>
                            <a:srgbClr val="000000"/>
                          </a:solidFill>
                          <a:effectLst/>
                          <a:latin typeface="Calibri" panose="020F0502020204030204" pitchFamily="34" charset="0"/>
                        </a:rPr>
                        <a:t>2,6024</a:t>
                      </a:r>
                    </a:p>
                  </a:txBody>
                  <a:tcPr marL="9525" marR="9525" marT="9525" marB="0" anchor="b"/>
                </a:tc>
                <a:extLst>
                  <a:ext uri="{0D108BD9-81ED-4DB2-BD59-A6C34878D82A}">
                    <a16:rowId xmlns:a16="http://schemas.microsoft.com/office/drawing/2014/main" val="2555609702"/>
                  </a:ext>
                </a:extLst>
              </a:tr>
              <a:tr h="370840">
                <a:tc>
                  <a:txBody>
                    <a:bodyPr/>
                    <a:lstStyle/>
                    <a:p>
                      <a:r>
                        <a:rPr lang="es-CO" dirty="0"/>
                        <a:t>G3</a:t>
                      </a:r>
                      <a:endParaRPr lang="en-US" dirty="0"/>
                    </a:p>
                  </a:txBody>
                  <a:tcPr/>
                </a:tc>
                <a:tc>
                  <a:txBody>
                    <a:bodyPr/>
                    <a:lstStyle/>
                    <a:p>
                      <a:r>
                        <a:rPr lang="es-CO" dirty="0"/>
                        <a:t>1.0868</a:t>
                      </a:r>
                      <a:endParaRPr lang="en-US" dirty="0"/>
                    </a:p>
                  </a:txBody>
                  <a:tcPr/>
                </a:tc>
                <a:tc>
                  <a:txBody>
                    <a:bodyPr/>
                    <a:lstStyle/>
                    <a:p>
                      <a:pPr algn="ctr" fontAlgn="b"/>
                      <a:r>
                        <a:rPr lang="en-US" sz="2000" b="0" i="0" u="none" strike="noStrike" dirty="0">
                          <a:solidFill>
                            <a:srgbClr val="FF0000"/>
                          </a:solidFill>
                          <a:effectLst/>
                          <a:latin typeface="Calibri" panose="020F0502020204030204" pitchFamily="34" charset="0"/>
                        </a:rPr>
                        <a:t>1,2</a:t>
                      </a:r>
                    </a:p>
                  </a:txBody>
                  <a:tcPr marL="9525" marR="9525" marT="9525" marB="0" anchor="b"/>
                </a:tc>
                <a:tc>
                  <a:txBody>
                    <a:bodyPr/>
                    <a:lstStyle/>
                    <a:p>
                      <a:r>
                        <a:rPr lang="es-CO" dirty="0"/>
                        <a:t>1.4</a:t>
                      </a:r>
                      <a:endParaRPr lang="en-US" dirty="0"/>
                    </a:p>
                  </a:txBody>
                  <a:tcPr/>
                </a:tc>
                <a:tc>
                  <a:txBody>
                    <a:bodyPr/>
                    <a:lstStyle/>
                    <a:p>
                      <a:pPr algn="ctr" fontAlgn="b"/>
                      <a:r>
                        <a:rPr lang="en-US" sz="1800" b="0" i="0" u="none" strike="noStrike" dirty="0">
                          <a:solidFill>
                            <a:srgbClr val="000000"/>
                          </a:solidFill>
                          <a:effectLst/>
                          <a:latin typeface="Calibri" panose="020F0502020204030204" pitchFamily="34" charset="0"/>
                        </a:rPr>
                        <a:t>3,6868</a:t>
                      </a:r>
                    </a:p>
                  </a:txBody>
                  <a:tcPr marL="9525" marR="9525" marT="9525" marB="0" anchor="b"/>
                </a:tc>
                <a:extLst>
                  <a:ext uri="{0D108BD9-81ED-4DB2-BD59-A6C34878D82A}">
                    <a16:rowId xmlns:a16="http://schemas.microsoft.com/office/drawing/2014/main" val="2351298259"/>
                  </a:ext>
                </a:extLst>
              </a:tr>
              <a:tr h="370840">
                <a:tc>
                  <a:txBody>
                    <a:bodyPr/>
                    <a:lstStyle/>
                    <a:p>
                      <a:r>
                        <a:rPr lang="es-CO" dirty="0"/>
                        <a:t>G4</a:t>
                      </a:r>
                      <a:endParaRPr lang="en-US" dirty="0"/>
                    </a:p>
                  </a:txBody>
                  <a:tcPr/>
                </a:tc>
                <a:tc>
                  <a:txBody>
                    <a:bodyPr/>
                    <a:lstStyle/>
                    <a:p>
                      <a:r>
                        <a:rPr lang="es-CO" dirty="0"/>
                        <a:t>1.1648</a:t>
                      </a:r>
                      <a:endParaRPr lang="en-US" dirty="0"/>
                    </a:p>
                  </a:txBody>
                  <a:tcPr/>
                </a:tc>
                <a:tc>
                  <a:txBody>
                    <a:bodyPr/>
                    <a:lstStyle/>
                    <a:p>
                      <a:pPr algn="ctr" fontAlgn="b"/>
                      <a:r>
                        <a:rPr lang="en-US" sz="2000" b="0" i="0" u="none" strike="noStrike">
                          <a:solidFill>
                            <a:srgbClr val="FF0000"/>
                          </a:solidFill>
                          <a:effectLst/>
                          <a:latin typeface="Calibri" panose="020F0502020204030204" pitchFamily="34" charset="0"/>
                        </a:rPr>
                        <a:t>1,6</a:t>
                      </a:r>
                    </a:p>
                  </a:txBody>
                  <a:tcPr marL="9525" marR="9525" marT="9525" marB="0" anchor="b"/>
                </a:tc>
                <a:tc>
                  <a:txBody>
                    <a:bodyPr/>
                    <a:lstStyle/>
                    <a:p>
                      <a:r>
                        <a:rPr lang="es-CO" dirty="0"/>
                        <a:t>1.8</a:t>
                      </a:r>
                      <a:endParaRPr lang="en-US" dirty="0"/>
                    </a:p>
                  </a:txBody>
                  <a:tcPr/>
                </a:tc>
                <a:tc>
                  <a:txBody>
                    <a:bodyPr/>
                    <a:lstStyle/>
                    <a:p>
                      <a:pPr algn="ctr" fontAlgn="b"/>
                      <a:r>
                        <a:rPr lang="en-US" sz="1800" b="0" i="0" u="none" strike="noStrike">
                          <a:solidFill>
                            <a:srgbClr val="000000"/>
                          </a:solidFill>
                          <a:effectLst/>
                          <a:latin typeface="Calibri" panose="020F0502020204030204" pitchFamily="34" charset="0"/>
                        </a:rPr>
                        <a:t>4,5648</a:t>
                      </a:r>
                    </a:p>
                  </a:txBody>
                  <a:tcPr marL="9525" marR="9525" marT="9525" marB="0" anchor="b"/>
                </a:tc>
                <a:extLst>
                  <a:ext uri="{0D108BD9-81ED-4DB2-BD59-A6C34878D82A}">
                    <a16:rowId xmlns:a16="http://schemas.microsoft.com/office/drawing/2014/main" val="4085985932"/>
                  </a:ext>
                </a:extLst>
              </a:tr>
              <a:tr h="370840">
                <a:tc>
                  <a:txBody>
                    <a:bodyPr/>
                    <a:lstStyle/>
                    <a:p>
                      <a:r>
                        <a:rPr lang="es-CO" dirty="0"/>
                        <a:t>G5</a:t>
                      </a:r>
                      <a:endParaRPr lang="en-US" dirty="0"/>
                    </a:p>
                  </a:txBody>
                  <a:tcPr/>
                </a:tc>
                <a:tc>
                  <a:txBody>
                    <a:bodyPr/>
                    <a:lstStyle/>
                    <a:p>
                      <a:r>
                        <a:rPr lang="es-CO" dirty="0"/>
                        <a:t>1.3908</a:t>
                      </a:r>
                      <a:endParaRPr lang="en-US" dirty="0"/>
                    </a:p>
                  </a:txBody>
                  <a:tcPr/>
                </a:tc>
                <a:tc>
                  <a:txBody>
                    <a:bodyPr/>
                    <a:lstStyle/>
                    <a:p>
                      <a:pPr algn="ctr" fontAlgn="b"/>
                      <a:r>
                        <a:rPr lang="en-US" sz="2000" b="0" i="0" u="none" strike="noStrike">
                          <a:solidFill>
                            <a:srgbClr val="FF0000"/>
                          </a:solidFill>
                          <a:effectLst/>
                          <a:latin typeface="Calibri" panose="020F0502020204030204" pitchFamily="34" charset="0"/>
                        </a:rPr>
                        <a:t>2</a:t>
                      </a:r>
                    </a:p>
                  </a:txBody>
                  <a:tcPr marL="9525" marR="9525" marT="9525" marB="0" anchor="b"/>
                </a:tc>
                <a:tc>
                  <a:txBody>
                    <a:bodyPr/>
                    <a:lstStyle/>
                    <a:p>
                      <a:r>
                        <a:rPr lang="es-CO" dirty="0"/>
                        <a:t>2.2</a:t>
                      </a:r>
                      <a:endParaRPr lang="en-US" dirty="0"/>
                    </a:p>
                  </a:txBody>
                  <a:tcPr/>
                </a:tc>
                <a:tc>
                  <a:txBody>
                    <a:bodyPr/>
                    <a:lstStyle/>
                    <a:p>
                      <a:pPr algn="ctr" fontAlgn="b"/>
                      <a:r>
                        <a:rPr lang="en-US" sz="1800" b="0" i="0" u="none" strike="noStrike" dirty="0">
                          <a:solidFill>
                            <a:srgbClr val="000000"/>
                          </a:solidFill>
                          <a:effectLst/>
                          <a:latin typeface="Calibri" panose="020F0502020204030204" pitchFamily="34" charset="0"/>
                        </a:rPr>
                        <a:t>5,5908</a:t>
                      </a:r>
                    </a:p>
                  </a:txBody>
                  <a:tcPr marL="9525" marR="9525" marT="9525" marB="0" anchor="b"/>
                </a:tc>
                <a:extLst>
                  <a:ext uri="{0D108BD9-81ED-4DB2-BD59-A6C34878D82A}">
                    <a16:rowId xmlns:a16="http://schemas.microsoft.com/office/drawing/2014/main" val="2034132298"/>
                  </a:ext>
                </a:extLst>
              </a:tr>
              <a:tr h="370840">
                <a:tc>
                  <a:txBody>
                    <a:bodyPr/>
                    <a:lstStyle/>
                    <a:p>
                      <a:r>
                        <a:rPr lang="es-CO" dirty="0"/>
                        <a:t>R1</a:t>
                      </a:r>
                      <a:endParaRPr lang="en-US" dirty="0"/>
                    </a:p>
                  </a:txBody>
                  <a:tcPr/>
                </a:tc>
                <a:tc>
                  <a:txBody>
                    <a:bodyPr/>
                    <a:lstStyle/>
                    <a:p>
                      <a:r>
                        <a:rPr lang="es-CO" dirty="0"/>
                        <a:t>1.6316</a:t>
                      </a:r>
                      <a:endParaRPr lang="en-US" dirty="0"/>
                    </a:p>
                  </a:txBody>
                  <a:tcPr/>
                </a:tc>
                <a:tc>
                  <a:txBody>
                    <a:bodyPr/>
                    <a:lstStyle/>
                    <a:p>
                      <a:pPr algn="ctr" fontAlgn="b"/>
                      <a:r>
                        <a:rPr lang="en-US" sz="2000" b="0" i="0" u="none" strike="noStrike">
                          <a:solidFill>
                            <a:srgbClr val="FF0000"/>
                          </a:solidFill>
                          <a:effectLst/>
                          <a:latin typeface="Calibri" panose="020F0502020204030204" pitchFamily="34" charset="0"/>
                        </a:rPr>
                        <a:t>2,4</a:t>
                      </a:r>
                    </a:p>
                  </a:txBody>
                  <a:tcPr marL="9525" marR="9525" marT="9525" marB="0" anchor="b"/>
                </a:tc>
                <a:tc>
                  <a:txBody>
                    <a:bodyPr/>
                    <a:lstStyle/>
                    <a:p>
                      <a:r>
                        <a:rPr lang="es-CO" dirty="0"/>
                        <a:t>2.6</a:t>
                      </a:r>
                      <a:endParaRPr lang="en-US" dirty="0"/>
                    </a:p>
                  </a:txBody>
                  <a:tcPr/>
                </a:tc>
                <a:tc>
                  <a:txBody>
                    <a:bodyPr/>
                    <a:lstStyle/>
                    <a:p>
                      <a:pPr algn="ctr" fontAlgn="b"/>
                      <a:r>
                        <a:rPr lang="en-US" sz="1800" b="0" i="0" u="none" strike="noStrike" dirty="0">
                          <a:solidFill>
                            <a:srgbClr val="000000"/>
                          </a:solidFill>
                          <a:effectLst/>
                          <a:latin typeface="Calibri" panose="020F0502020204030204" pitchFamily="34" charset="0"/>
                        </a:rPr>
                        <a:t>6,6316</a:t>
                      </a:r>
                    </a:p>
                  </a:txBody>
                  <a:tcPr marL="9525" marR="9525" marT="9525" marB="0" anchor="b"/>
                </a:tc>
                <a:extLst>
                  <a:ext uri="{0D108BD9-81ED-4DB2-BD59-A6C34878D82A}">
                    <a16:rowId xmlns:a16="http://schemas.microsoft.com/office/drawing/2014/main" val="1911700791"/>
                  </a:ext>
                </a:extLst>
              </a:tr>
              <a:tr h="370840">
                <a:tc>
                  <a:txBody>
                    <a:bodyPr/>
                    <a:lstStyle/>
                    <a:p>
                      <a:r>
                        <a:rPr lang="es-CO" dirty="0"/>
                        <a:t>G6</a:t>
                      </a:r>
                      <a:endParaRPr lang="en-US" dirty="0"/>
                    </a:p>
                  </a:txBody>
                  <a:tcPr/>
                </a:tc>
                <a:tc>
                  <a:txBody>
                    <a:bodyPr/>
                    <a:lstStyle/>
                    <a:p>
                      <a:r>
                        <a:rPr lang="es-CO" dirty="0"/>
                        <a:t>1.7616</a:t>
                      </a:r>
                      <a:endParaRPr lang="en-US" dirty="0"/>
                    </a:p>
                  </a:txBody>
                  <a:tcPr/>
                </a:tc>
                <a:tc>
                  <a:txBody>
                    <a:bodyPr/>
                    <a:lstStyle/>
                    <a:p>
                      <a:pPr algn="ctr" fontAlgn="b"/>
                      <a:r>
                        <a:rPr lang="en-US" sz="2000" b="0" i="0" u="none" strike="noStrike">
                          <a:solidFill>
                            <a:srgbClr val="FF0000"/>
                          </a:solidFill>
                          <a:effectLst/>
                          <a:latin typeface="Calibri" panose="020F0502020204030204" pitchFamily="34" charset="0"/>
                        </a:rPr>
                        <a:t>2,8</a:t>
                      </a:r>
                    </a:p>
                  </a:txBody>
                  <a:tcPr marL="9525" marR="9525" marT="9525" marB="0" anchor="b"/>
                </a:tc>
                <a:tc>
                  <a:txBody>
                    <a:bodyPr/>
                    <a:lstStyle/>
                    <a:p>
                      <a:r>
                        <a:rPr lang="es-CO" dirty="0"/>
                        <a:t>3</a:t>
                      </a:r>
                      <a:endParaRPr lang="en-US" dirty="0"/>
                    </a:p>
                  </a:txBody>
                  <a:tcPr/>
                </a:tc>
                <a:tc>
                  <a:txBody>
                    <a:bodyPr/>
                    <a:lstStyle/>
                    <a:p>
                      <a:pPr algn="ctr" fontAlgn="b"/>
                      <a:r>
                        <a:rPr lang="en-US" sz="1800" b="0" i="0" u="none" strike="noStrike" dirty="0">
                          <a:solidFill>
                            <a:srgbClr val="000000"/>
                          </a:solidFill>
                          <a:effectLst/>
                          <a:latin typeface="Calibri" panose="020F0502020204030204" pitchFamily="34" charset="0"/>
                        </a:rPr>
                        <a:t>7,5616</a:t>
                      </a:r>
                    </a:p>
                  </a:txBody>
                  <a:tcPr marL="9525" marR="9525" marT="9525" marB="0" anchor="b"/>
                </a:tc>
                <a:extLst>
                  <a:ext uri="{0D108BD9-81ED-4DB2-BD59-A6C34878D82A}">
                    <a16:rowId xmlns:a16="http://schemas.microsoft.com/office/drawing/2014/main" val="996146492"/>
                  </a:ext>
                </a:extLst>
              </a:tr>
              <a:tr h="370840">
                <a:tc>
                  <a:txBody>
                    <a:bodyPr/>
                    <a:lstStyle/>
                    <a:p>
                      <a:r>
                        <a:rPr lang="es-CO" dirty="0"/>
                        <a:t>G7</a:t>
                      </a:r>
                      <a:endParaRPr lang="en-US" dirty="0"/>
                    </a:p>
                  </a:txBody>
                  <a:tcPr/>
                </a:tc>
                <a:tc>
                  <a:txBody>
                    <a:bodyPr/>
                    <a:lstStyle/>
                    <a:p>
                      <a:r>
                        <a:rPr lang="es-CO" dirty="0"/>
                        <a:t>2.0152</a:t>
                      </a:r>
                      <a:endParaRPr lang="en-US" dirty="0"/>
                    </a:p>
                  </a:txBody>
                  <a:tcPr/>
                </a:tc>
                <a:tc>
                  <a:txBody>
                    <a:bodyPr/>
                    <a:lstStyle/>
                    <a:p>
                      <a:pPr algn="ctr" fontAlgn="b"/>
                      <a:r>
                        <a:rPr lang="en-US" sz="2000" b="0" i="0" u="none" strike="noStrike">
                          <a:solidFill>
                            <a:srgbClr val="FF0000"/>
                          </a:solidFill>
                          <a:effectLst/>
                          <a:latin typeface="Calibri" panose="020F0502020204030204" pitchFamily="34" charset="0"/>
                        </a:rPr>
                        <a:t>8,8</a:t>
                      </a:r>
                    </a:p>
                  </a:txBody>
                  <a:tcPr marL="9525" marR="9525" marT="9525" marB="0" anchor="b"/>
                </a:tc>
                <a:tc>
                  <a:txBody>
                    <a:bodyPr/>
                    <a:lstStyle/>
                    <a:p>
                      <a:r>
                        <a:rPr lang="es-CO" dirty="0"/>
                        <a:t>3.4</a:t>
                      </a:r>
                      <a:endParaRPr lang="en-US" dirty="0"/>
                    </a:p>
                  </a:txBody>
                  <a:tcPr/>
                </a:tc>
                <a:tc>
                  <a:txBody>
                    <a:bodyPr/>
                    <a:lstStyle/>
                    <a:p>
                      <a:pPr algn="ctr" fontAlgn="b"/>
                      <a:r>
                        <a:rPr lang="en-US" sz="1800" b="0" i="0" u="none" strike="noStrike" dirty="0">
                          <a:solidFill>
                            <a:srgbClr val="000000"/>
                          </a:solidFill>
                          <a:effectLst/>
                          <a:latin typeface="Calibri" panose="020F0502020204030204" pitchFamily="34" charset="0"/>
                        </a:rPr>
                        <a:t>14,2152</a:t>
                      </a:r>
                    </a:p>
                  </a:txBody>
                  <a:tcPr marL="9525" marR="9525" marT="9525" marB="0" anchor="b"/>
                </a:tc>
                <a:extLst>
                  <a:ext uri="{0D108BD9-81ED-4DB2-BD59-A6C34878D82A}">
                    <a16:rowId xmlns:a16="http://schemas.microsoft.com/office/drawing/2014/main" val="4215645599"/>
                  </a:ext>
                </a:extLst>
              </a:tr>
              <a:tr h="370840">
                <a:tc>
                  <a:txBody>
                    <a:bodyPr/>
                    <a:lstStyle/>
                    <a:p>
                      <a:r>
                        <a:rPr lang="es-CO" dirty="0"/>
                        <a:t>G8</a:t>
                      </a:r>
                      <a:endParaRPr lang="en-US" dirty="0"/>
                    </a:p>
                  </a:txBody>
                  <a:tcPr/>
                </a:tc>
                <a:tc>
                  <a:txBody>
                    <a:bodyPr/>
                    <a:lstStyle/>
                    <a:p>
                      <a:r>
                        <a:rPr lang="es-CO" dirty="0"/>
                        <a:t>2.3652</a:t>
                      </a:r>
                      <a:endParaRPr lang="en-US" dirty="0"/>
                    </a:p>
                  </a:txBody>
                  <a:tcPr/>
                </a:tc>
                <a:tc>
                  <a:txBody>
                    <a:bodyPr/>
                    <a:lstStyle/>
                    <a:p>
                      <a:pPr algn="ctr" fontAlgn="b"/>
                      <a:r>
                        <a:rPr lang="en-US" sz="2000" b="0" i="0" u="none" strike="noStrike">
                          <a:solidFill>
                            <a:srgbClr val="FF0000"/>
                          </a:solidFill>
                          <a:effectLst/>
                          <a:latin typeface="Calibri" panose="020F0502020204030204" pitchFamily="34" charset="0"/>
                        </a:rPr>
                        <a:t>9,2</a:t>
                      </a:r>
                    </a:p>
                  </a:txBody>
                  <a:tcPr marL="9525" marR="9525" marT="9525" marB="0" anchor="b"/>
                </a:tc>
                <a:tc>
                  <a:txBody>
                    <a:bodyPr/>
                    <a:lstStyle/>
                    <a:p>
                      <a:r>
                        <a:rPr lang="es-CO" dirty="0"/>
                        <a:t>3.8</a:t>
                      </a:r>
                      <a:endParaRPr lang="en-US" dirty="0"/>
                    </a:p>
                  </a:txBody>
                  <a:tcPr/>
                </a:tc>
                <a:tc>
                  <a:txBody>
                    <a:bodyPr/>
                    <a:lstStyle/>
                    <a:p>
                      <a:pPr algn="ctr" fontAlgn="b"/>
                      <a:r>
                        <a:rPr lang="en-US" sz="1800" b="0" i="0" u="none" strike="noStrike" dirty="0">
                          <a:solidFill>
                            <a:srgbClr val="000000"/>
                          </a:solidFill>
                          <a:effectLst/>
                          <a:latin typeface="Calibri" panose="020F0502020204030204" pitchFamily="34" charset="0"/>
                        </a:rPr>
                        <a:t>15,3652</a:t>
                      </a:r>
                    </a:p>
                  </a:txBody>
                  <a:tcPr marL="9525" marR="9525" marT="9525" marB="0" anchor="b"/>
                </a:tc>
                <a:extLst>
                  <a:ext uri="{0D108BD9-81ED-4DB2-BD59-A6C34878D82A}">
                    <a16:rowId xmlns:a16="http://schemas.microsoft.com/office/drawing/2014/main" val="1006913955"/>
                  </a:ext>
                </a:extLst>
              </a:tr>
              <a:tr h="370840">
                <a:tc>
                  <a:txBody>
                    <a:bodyPr/>
                    <a:lstStyle/>
                    <a:p>
                      <a:r>
                        <a:rPr lang="es-CO" dirty="0"/>
                        <a:t>G9</a:t>
                      </a:r>
                      <a:endParaRPr lang="en-US" dirty="0"/>
                    </a:p>
                  </a:txBody>
                  <a:tcPr/>
                </a:tc>
                <a:tc>
                  <a:txBody>
                    <a:bodyPr/>
                    <a:lstStyle/>
                    <a:p>
                      <a:r>
                        <a:rPr lang="es-CO" dirty="0"/>
                        <a:t>2.6796</a:t>
                      </a:r>
                      <a:endParaRPr lang="en-US" dirty="0"/>
                    </a:p>
                  </a:txBody>
                  <a:tcPr/>
                </a:tc>
                <a:tc>
                  <a:txBody>
                    <a:bodyPr/>
                    <a:lstStyle/>
                    <a:p>
                      <a:pPr algn="ctr" fontAlgn="b"/>
                      <a:r>
                        <a:rPr lang="en-US" sz="2000" b="0" i="0" u="none" strike="noStrike">
                          <a:solidFill>
                            <a:srgbClr val="FF0000"/>
                          </a:solidFill>
                          <a:effectLst/>
                          <a:latin typeface="Calibri" panose="020F0502020204030204" pitchFamily="34" charset="0"/>
                        </a:rPr>
                        <a:t>9,6</a:t>
                      </a:r>
                    </a:p>
                  </a:txBody>
                  <a:tcPr marL="9525" marR="9525" marT="9525" marB="0" anchor="b"/>
                </a:tc>
                <a:tc>
                  <a:txBody>
                    <a:bodyPr/>
                    <a:lstStyle/>
                    <a:p>
                      <a:r>
                        <a:rPr lang="es-CO" dirty="0"/>
                        <a:t>4.2</a:t>
                      </a:r>
                      <a:endParaRPr lang="en-US" dirty="0"/>
                    </a:p>
                  </a:txBody>
                  <a:tcPr/>
                </a:tc>
                <a:tc>
                  <a:txBody>
                    <a:bodyPr/>
                    <a:lstStyle/>
                    <a:p>
                      <a:pPr algn="ctr" fontAlgn="b"/>
                      <a:r>
                        <a:rPr lang="en-US" sz="1800" b="0" i="0" u="none" strike="noStrike" dirty="0">
                          <a:solidFill>
                            <a:srgbClr val="000000"/>
                          </a:solidFill>
                          <a:effectLst/>
                          <a:latin typeface="Calibri" panose="020F0502020204030204" pitchFamily="34" charset="0"/>
                        </a:rPr>
                        <a:t>16,4796</a:t>
                      </a:r>
                    </a:p>
                  </a:txBody>
                  <a:tcPr marL="9525" marR="9525" marT="9525" marB="0" anchor="b"/>
                </a:tc>
                <a:extLst>
                  <a:ext uri="{0D108BD9-81ED-4DB2-BD59-A6C34878D82A}">
                    <a16:rowId xmlns:a16="http://schemas.microsoft.com/office/drawing/2014/main" val="2130677410"/>
                  </a:ext>
                </a:extLst>
              </a:tr>
              <a:tr h="186434">
                <a:tc>
                  <a:txBody>
                    <a:bodyPr/>
                    <a:lstStyle/>
                    <a:p>
                      <a:r>
                        <a:rPr lang="es-CO" dirty="0"/>
                        <a:t>G10</a:t>
                      </a:r>
                      <a:endParaRPr lang="en-US" dirty="0"/>
                    </a:p>
                  </a:txBody>
                  <a:tcPr/>
                </a:tc>
                <a:tc>
                  <a:txBody>
                    <a:bodyPr/>
                    <a:lstStyle/>
                    <a:p>
                      <a:r>
                        <a:rPr lang="es-CO" dirty="0"/>
                        <a:t>2.0152</a:t>
                      </a:r>
                      <a:endParaRPr lang="en-US" dirty="0"/>
                    </a:p>
                  </a:txBody>
                  <a:tcPr/>
                </a:tc>
                <a:tc>
                  <a:txBody>
                    <a:bodyPr/>
                    <a:lstStyle/>
                    <a:p>
                      <a:pPr algn="ctr" fontAlgn="b"/>
                      <a:r>
                        <a:rPr lang="en-US" sz="2000" b="0" i="0" u="none" strike="noStrike" dirty="0">
                          <a:solidFill>
                            <a:srgbClr val="FF0000"/>
                          </a:solidFill>
                          <a:effectLst/>
                          <a:latin typeface="Calibri" panose="020F0502020204030204" pitchFamily="34" charset="0"/>
                        </a:rPr>
                        <a:t>8,8</a:t>
                      </a:r>
                    </a:p>
                  </a:txBody>
                  <a:tcPr marL="9525" marR="9525" marT="9525" marB="0" anchor="b"/>
                </a:tc>
                <a:tc>
                  <a:txBody>
                    <a:bodyPr/>
                    <a:lstStyle/>
                    <a:p>
                      <a:r>
                        <a:rPr lang="es-CO" dirty="0"/>
                        <a:t>4.6</a:t>
                      </a:r>
                      <a:endParaRPr lang="en-US" dirty="0"/>
                    </a:p>
                  </a:txBody>
                  <a:tcPr/>
                </a:tc>
                <a:tc>
                  <a:txBody>
                    <a:bodyPr/>
                    <a:lstStyle/>
                    <a:p>
                      <a:pPr algn="ctr" fontAlgn="b"/>
                      <a:r>
                        <a:rPr lang="en-US" sz="1800" b="0" i="0" u="none" strike="noStrike" dirty="0">
                          <a:solidFill>
                            <a:srgbClr val="000000"/>
                          </a:solidFill>
                          <a:effectLst/>
                          <a:latin typeface="Calibri" panose="020F0502020204030204" pitchFamily="34" charset="0"/>
                        </a:rPr>
                        <a:t>14,2152</a:t>
                      </a:r>
                    </a:p>
                  </a:txBody>
                  <a:tcPr marL="9525" marR="9525" marT="9525" marB="0" anchor="b"/>
                </a:tc>
                <a:extLst>
                  <a:ext uri="{0D108BD9-81ED-4DB2-BD59-A6C34878D82A}">
                    <a16:rowId xmlns:a16="http://schemas.microsoft.com/office/drawing/2014/main" val="987289481"/>
                  </a:ext>
                </a:extLst>
              </a:tr>
            </a:tbl>
          </a:graphicData>
        </a:graphic>
      </p:graphicFrame>
    </p:spTree>
    <p:extLst>
      <p:ext uri="{BB962C8B-B14F-4D97-AF65-F5344CB8AC3E}">
        <p14:creationId xmlns:p14="http://schemas.microsoft.com/office/powerpoint/2010/main" val="3115789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9EC6A5E-343A-4522-A155-34F3DD6391FF}"/>
              </a:ext>
            </a:extLst>
          </p:cNvPr>
          <p:cNvSpPr>
            <a:spLocks noGrp="1"/>
          </p:cNvSpPr>
          <p:nvPr>
            <p:ph idx="1"/>
          </p:nvPr>
        </p:nvSpPr>
        <p:spPr/>
        <p:txBody>
          <a:bodyPr/>
          <a:lstStyle/>
          <a:p>
            <a:r>
              <a:rPr lang="es-CO" b="1" dirty="0" err="1">
                <a:solidFill>
                  <a:srgbClr val="FF0000"/>
                </a:solidFill>
              </a:rPr>
              <a:t>Go</a:t>
            </a:r>
            <a:r>
              <a:rPr lang="es-CO" b="1" dirty="0">
                <a:solidFill>
                  <a:srgbClr val="FF0000"/>
                </a:solidFill>
              </a:rPr>
              <a:t> </a:t>
            </a:r>
            <a:r>
              <a:rPr lang="es-CO" b="1" dirty="0" err="1">
                <a:solidFill>
                  <a:srgbClr val="FF0000"/>
                </a:solidFill>
              </a:rPr>
              <a:t>to</a:t>
            </a:r>
            <a:r>
              <a:rPr lang="es-CO" b="1" dirty="0">
                <a:solidFill>
                  <a:srgbClr val="FF0000"/>
                </a:solidFill>
              </a:rPr>
              <a:t> </a:t>
            </a:r>
            <a:r>
              <a:rPr lang="es-CO" b="1" dirty="0" err="1">
                <a:solidFill>
                  <a:srgbClr val="FF0000"/>
                </a:solidFill>
              </a:rPr>
              <a:t>the</a:t>
            </a:r>
            <a:r>
              <a:rPr lang="es-CO" b="1" dirty="0">
                <a:solidFill>
                  <a:srgbClr val="FF0000"/>
                </a:solidFill>
              </a:rPr>
              <a:t> software!!</a:t>
            </a:r>
            <a:endParaRPr lang="en-US" b="1" dirty="0">
              <a:solidFill>
                <a:srgbClr val="FF0000"/>
              </a:solidFill>
            </a:endParaRPr>
          </a:p>
        </p:txBody>
      </p:sp>
    </p:spTree>
    <p:extLst>
      <p:ext uri="{BB962C8B-B14F-4D97-AF65-F5344CB8AC3E}">
        <p14:creationId xmlns:p14="http://schemas.microsoft.com/office/powerpoint/2010/main" val="254839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00EE5A51-5E2A-4CAC-8624-541A41402852}"/>
              </a:ext>
            </a:extLst>
          </p:cNvPr>
          <p:cNvGraphicFramePr>
            <a:graphicFrameLocks noGrp="1"/>
          </p:cNvGraphicFramePr>
          <p:nvPr>
            <p:extLst>
              <p:ext uri="{D42A27DB-BD31-4B8C-83A1-F6EECF244321}">
                <p14:modId xmlns:p14="http://schemas.microsoft.com/office/powerpoint/2010/main" val="3174969895"/>
              </p:ext>
            </p:extLst>
          </p:nvPr>
        </p:nvGraphicFramePr>
        <p:xfrm>
          <a:off x="2032000" y="719666"/>
          <a:ext cx="8128000" cy="47193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75938070"/>
                    </a:ext>
                  </a:extLst>
                </a:gridCol>
                <a:gridCol w="1625600">
                  <a:extLst>
                    <a:ext uri="{9D8B030D-6E8A-4147-A177-3AD203B41FA5}">
                      <a16:colId xmlns:a16="http://schemas.microsoft.com/office/drawing/2014/main" val="3103107107"/>
                    </a:ext>
                  </a:extLst>
                </a:gridCol>
                <a:gridCol w="1625600">
                  <a:extLst>
                    <a:ext uri="{9D8B030D-6E8A-4147-A177-3AD203B41FA5}">
                      <a16:colId xmlns:a16="http://schemas.microsoft.com/office/drawing/2014/main" val="1939812893"/>
                    </a:ext>
                  </a:extLst>
                </a:gridCol>
                <a:gridCol w="1625600">
                  <a:extLst>
                    <a:ext uri="{9D8B030D-6E8A-4147-A177-3AD203B41FA5}">
                      <a16:colId xmlns:a16="http://schemas.microsoft.com/office/drawing/2014/main" val="611687186"/>
                    </a:ext>
                  </a:extLst>
                </a:gridCol>
                <a:gridCol w="1625600">
                  <a:extLst>
                    <a:ext uri="{9D8B030D-6E8A-4147-A177-3AD203B41FA5}">
                      <a16:colId xmlns:a16="http://schemas.microsoft.com/office/drawing/2014/main" val="3904029651"/>
                    </a:ext>
                  </a:extLst>
                </a:gridCol>
              </a:tblGrid>
              <a:tr h="370840">
                <a:tc>
                  <a:txBody>
                    <a:bodyPr/>
                    <a:lstStyle/>
                    <a:p>
                      <a:r>
                        <a:rPr lang="es-CO" dirty="0"/>
                        <a:t>ONU</a:t>
                      </a:r>
                      <a:endParaRPr lang="en-US" dirty="0"/>
                    </a:p>
                  </a:txBody>
                  <a:tcPr/>
                </a:tc>
                <a:tc>
                  <a:txBody>
                    <a:bodyPr/>
                    <a:lstStyle/>
                    <a:p>
                      <a:r>
                        <a:rPr lang="es-CO" dirty="0" err="1"/>
                        <a:t>Measurement</a:t>
                      </a:r>
                      <a:r>
                        <a:rPr lang="es-CO" dirty="0"/>
                        <a:t> 1</a:t>
                      </a:r>
                      <a:endParaRPr lang="en-US" dirty="0"/>
                    </a:p>
                  </a:txBody>
                  <a:tcPr/>
                </a:tc>
                <a:tc>
                  <a:txBody>
                    <a:bodyPr/>
                    <a:lstStyle/>
                    <a:p>
                      <a:r>
                        <a:rPr lang="es-CO" dirty="0"/>
                        <a:t>Error</a:t>
                      </a:r>
                      <a:endParaRPr lang="en-US" dirty="0"/>
                    </a:p>
                  </a:txBody>
                  <a:tcPr/>
                </a:tc>
                <a:tc>
                  <a:txBody>
                    <a:bodyPr/>
                    <a:lstStyle/>
                    <a:p>
                      <a:r>
                        <a:rPr lang="es-CO" dirty="0" err="1"/>
                        <a:t>Measurement</a:t>
                      </a:r>
                      <a:r>
                        <a:rPr lang="es-CO" dirty="0"/>
                        <a:t> 2</a:t>
                      </a:r>
                      <a:endParaRPr lang="en-US" dirty="0"/>
                    </a:p>
                  </a:txBody>
                  <a:tcPr/>
                </a:tc>
                <a:tc>
                  <a:txBody>
                    <a:bodyPr/>
                    <a:lstStyle/>
                    <a:p>
                      <a:r>
                        <a:rPr lang="es-CO" dirty="0"/>
                        <a:t>Error</a:t>
                      </a:r>
                      <a:endParaRPr lang="en-US" dirty="0"/>
                    </a:p>
                  </a:txBody>
                  <a:tcPr/>
                </a:tc>
                <a:extLst>
                  <a:ext uri="{0D108BD9-81ED-4DB2-BD59-A6C34878D82A}">
                    <a16:rowId xmlns:a16="http://schemas.microsoft.com/office/drawing/2014/main" val="2453101945"/>
                  </a:ext>
                </a:extLst>
              </a:tr>
              <a:tr h="370840">
                <a:tc>
                  <a:txBody>
                    <a:bodyPr/>
                    <a:lstStyle/>
                    <a:p>
                      <a:r>
                        <a:rPr lang="es-CO" dirty="0"/>
                        <a:t>G1</a:t>
                      </a:r>
                      <a:endParaRPr lang="en-US" dirty="0"/>
                    </a:p>
                  </a:txBody>
                  <a:tcPr/>
                </a:tc>
                <a:tc>
                  <a:txBody>
                    <a:bodyPr/>
                    <a:lstStyle/>
                    <a:p>
                      <a:pPr algn="r" fontAlgn="b"/>
                      <a:r>
                        <a:rPr lang="en-US" sz="1800" b="0" i="0" u="none" strike="noStrike">
                          <a:solidFill>
                            <a:srgbClr val="000000"/>
                          </a:solidFill>
                          <a:effectLst/>
                          <a:latin typeface="Calibri" panose="020F0502020204030204" pitchFamily="34" charset="0"/>
                        </a:rPr>
                        <a:t>14,016</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-2,0096</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1,029</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0,3774</a:t>
                      </a:r>
                    </a:p>
                  </a:txBody>
                  <a:tcPr marL="9525" marR="9525" marT="9525" marB="0" anchor="b"/>
                </a:tc>
                <a:extLst>
                  <a:ext uri="{0D108BD9-81ED-4DB2-BD59-A6C34878D82A}">
                    <a16:rowId xmlns:a16="http://schemas.microsoft.com/office/drawing/2014/main" val="2344581245"/>
                  </a:ext>
                </a:extLst>
              </a:tr>
              <a:tr h="370840">
                <a:tc>
                  <a:txBody>
                    <a:bodyPr/>
                    <a:lstStyle/>
                    <a:p>
                      <a:r>
                        <a:rPr lang="es-CO" dirty="0"/>
                        <a:t>G2</a:t>
                      </a:r>
                      <a:endParaRPr lang="en-US" dirty="0"/>
                    </a:p>
                  </a:txBody>
                  <a:tcPr/>
                </a:tc>
                <a:tc>
                  <a:txBody>
                    <a:bodyPr/>
                    <a:lstStyle/>
                    <a:p>
                      <a:pPr algn="r" fontAlgn="b"/>
                      <a:r>
                        <a:rPr lang="en-US" sz="1800" b="0" i="0" u="none" strike="noStrike">
                          <a:solidFill>
                            <a:srgbClr val="000000"/>
                          </a:solidFill>
                          <a:effectLst/>
                          <a:latin typeface="Calibri" panose="020F0502020204030204" pitchFamily="34" charset="0"/>
                        </a:rPr>
                        <a:t>15,035</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-1,8326</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2,048</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0,5544</a:t>
                      </a:r>
                    </a:p>
                  </a:txBody>
                  <a:tcPr marL="9525" marR="9525" marT="9525" marB="0" anchor="b"/>
                </a:tc>
                <a:extLst>
                  <a:ext uri="{0D108BD9-81ED-4DB2-BD59-A6C34878D82A}">
                    <a16:rowId xmlns:a16="http://schemas.microsoft.com/office/drawing/2014/main" val="29588973"/>
                  </a:ext>
                </a:extLst>
              </a:tr>
              <a:tr h="370840">
                <a:tc>
                  <a:txBody>
                    <a:bodyPr/>
                    <a:lstStyle/>
                    <a:p>
                      <a:r>
                        <a:rPr lang="es-CO" dirty="0"/>
                        <a:t>G3</a:t>
                      </a:r>
                      <a:endParaRPr lang="en-US" dirty="0"/>
                    </a:p>
                  </a:txBody>
                  <a:tcPr/>
                </a:tc>
                <a:tc>
                  <a:txBody>
                    <a:bodyPr/>
                    <a:lstStyle/>
                    <a:p>
                      <a:pPr algn="r" fontAlgn="b"/>
                      <a:r>
                        <a:rPr lang="en-US" sz="1800" b="0" i="0" u="none" strike="noStrike">
                          <a:solidFill>
                            <a:srgbClr val="000000"/>
                          </a:solidFill>
                          <a:effectLst/>
                          <a:latin typeface="Calibri" panose="020F0502020204030204" pitchFamily="34" charset="0"/>
                        </a:rPr>
                        <a:t>15,943</a:t>
                      </a:r>
                    </a:p>
                  </a:txBody>
                  <a:tcPr marL="9525" marR="9525" marT="9525" marB="0" anchor="b"/>
                </a:tc>
                <a:tc>
                  <a:txBody>
                    <a:bodyPr/>
                    <a:lstStyle/>
                    <a:p>
                      <a:pPr algn="r" fontAlgn="b"/>
                      <a:r>
                        <a:rPr lang="en-US" sz="1800" b="1" i="0" u="none" strike="noStrike">
                          <a:solidFill>
                            <a:srgbClr val="FF0000"/>
                          </a:solidFill>
                          <a:effectLst/>
                          <a:latin typeface="Calibri" panose="020F0502020204030204" pitchFamily="34" charset="0"/>
                        </a:rPr>
                        <a:t>-1,6562</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2,955</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0,7318</a:t>
                      </a:r>
                    </a:p>
                  </a:txBody>
                  <a:tcPr marL="9525" marR="9525" marT="9525" marB="0" anchor="b"/>
                </a:tc>
                <a:extLst>
                  <a:ext uri="{0D108BD9-81ED-4DB2-BD59-A6C34878D82A}">
                    <a16:rowId xmlns:a16="http://schemas.microsoft.com/office/drawing/2014/main" val="430915816"/>
                  </a:ext>
                </a:extLst>
              </a:tr>
              <a:tr h="370840">
                <a:tc>
                  <a:txBody>
                    <a:bodyPr/>
                    <a:lstStyle/>
                    <a:p>
                      <a:r>
                        <a:rPr lang="es-CO" dirty="0"/>
                        <a:t>G4</a:t>
                      </a:r>
                      <a:endParaRPr lang="en-US" dirty="0"/>
                    </a:p>
                  </a:txBody>
                  <a:tcPr/>
                </a:tc>
                <a:tc>
                  <a:txBody>
                    <a:bodyPr/>
                    <a:lstStyle/>
                    <a:p>
                      <a:pPr algn="r" fontAlgn="b"/>
                      <a:r>
                        <a:rPr lang="en-US" sz="1800" b="0" i="0" u="none" strike="noStrike">
                          <a:solidFill>
                            <a:srgbClr val="000000"/>
                          </a:solidFill>
                          <a:effectLst/>
                          <a:latin typeface="Calibri" panose="020F0502020204030204" pitchFamily="34" charset="0"/>
                        </a:rPr>
                        <a:t>16,643</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-1,4782</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3,656</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0,9088</a:t>
                      </a:r>
                    </a:p>
                  </a:txBody>
                  <a:tcPr marL="9525" marR="9525" marT="9525" marB="0" anchor="b"/>
                </a:tc>
                <a:extLst>
                  <a:ext uri="{0D108BD9-81ED-4DB2-BD59-A6C34878D82A}">
                    <a16:rowId xmlns:a16="http://schemas.microsoft.com/office/drawing/2014/main" val="176095991"/>
                  </a:ext>
                </a:extLst>
              </a:tr>
              <a:tr h="370840">
                <a:tc>
                  <a:txBody>
                    <a:bodyPr/>
                    <a:lstStyle/>
                    <a:p>
                      <a:r>
                        <a:rPr lang="es-CO" dirty="0"/>
                        <a:t>G5</a:t>
                      </a:r>
                      <a:endParaRPr lang="en-US" dirty="0"/>
                    </a:p>
                  </a:txBody>
                  <a:tcPr/>
                </a:tc>
                <a:tc>
                  <a:txBody>
                    <a:bodyPr/>
                    <a:lstStyle/>
                    <a:p>
                      <a:pPr algn="r" fontAlgn="b"/>
                      <a:r>
                        <a:rPr lang="en-US" sz="1800" b="0" i="0" u="none" strike="noStrike" dirty="0">
                          <a:solidFill>
                            <a:srgbClr val="000000"/>
                          </a:solidFill>
                          <a:effectLst/>
                          <a:latin typeface="Calibri" panose="020F0502020204030204" pitchFamily="34" charset="0"/>
                        </a:rPr>
                        <a:t>17,492</a:t>
                      </a:r>
                    </a:p>
                  </a:txBody>
                  <a:tcPr marL="9525" marR="9525" marT="9525" marB="0" anchor="b"/>
                </a:tc>
                <a:tc>
                  <a:txBody>
                    <a:bodyPr/>
                    <a:lstStyle/>
                    <a:p>
                      <a:pPr algn="r" fontAlgn="b"/>
                      <a:r>
                        <a:rPr lang="en-US" sz="1800" b="1" i="0" u="none" strike="noStrike">
                          <a:solidFill>
                            <a:srgbClr val="FF0000"/>
                          </a:solidFill>
                          <a:effectLst/>
                          <a:latin typeface="Calibri" panose="020F0502020204030204" pitchFamily="34" charset="0"/>
                        </a:rPr>
                        <a:t>-1,3012</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4,505</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1,0858</a:t>
                      </a:r>
                    </a:p>
                  </a:txBody>
                  <a:tcPr marL="9525" marR="9525" marT="9525" marB="0" anchor="b"/>
                </a:tc>
                <a:extLst>
                  <a:ext uri="{0D108BD9-81ED-4DB2-BD59-A6C34878D82A}">
                    <a16:rowId xmlns:a16="http://schemas.microsoft.com/office/drawing/2014/main" val="3211830461"/>
                  </a:ext>
                </a:extLst>
              </a:tr>
              <a:tr h="370840">
                <a:tc>
                  <a:txBody>
                    <a:bodyPr/>
                    <a:lstStyle/>
                    <a:p>
                      <a:r>
                        <a:rPr lang="es-CO" dirty="0"/>
                        <a:t>R1</a:t>
                      </a:r>
                      <a:endParaRPr lang="en-US" dirty="0"/>
                    </a:p>
                  </a:txBody>
                  <a:tcPr/>
                </a:tc>
                <a:tc>
                  <a:txBody>
                    <a:bodyPr/>
                    <a:lstStyle/>
                    <a:p>
                      <a:pPr algn="r" fontAlgn="b"/>
                      <a:r>
                        <a:rPr lang="en-US" sz="1800" b="0" i="0" u="none" strike="noStrike">
                          <a:solidFill>
                            <a:srgbClr val="000000"/>
                          </a:solidFill>
                          <a:effectLst/>
                          <a:latin typeface="Calibri" panose="020F0502020204030204" pitchFamily="34" charset="0"/>
                        </a:rPr>
                        <a:t>18,356</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-1,1244</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5,368</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1,2636</a:t>
                      </a:r>
                    </a:p>
                  </a:txBody>
                  <a:tcPr marL="9525" marR="9525" marT="9525" marB="0" anchor="b"/>
                </a:tc>
                <a:extLst>
                  <a:ext uri="{0D108BD9-81ED-4DB2-BD59-A6C34878D82A}">
                    <a16:rowId xmlns:a16="http://schemas.microsoft.com/office/drawing/2014/main" val="4097169779"/>
                  </a:ext>
                </a:extLst>
              </a:tr>
              <a:tr h="370840">
                <a:tc>
                  <a:txBody>
                    <a:bodyPr/>
                    <a:lstStyle/>
                    <a:p>
                      <a:r>
                        <a:rPr lang="es-CO" dirty="0"/>
                        <a:t>G6</a:t>
                      </a:r>
                      <a:endParaRPr lang="en-US" dirty="0"/>
                    </a:p>
                  </a:txBody>
                  <a:tcPr/>
                </a:tc>
                <a:tc>
                  <a:txBody>
                    <a:bodyPr/>
                    <a:lstStyle/>
                    <a:p>
                      <a:pPr algn="r" fontAlgn="b"/>
                      <a:r>
                        <a:rPr lang="en-US" sz="1800" b="0" i="0" u="none" strike="noStrike">
                          <a:solidFill>
                            <a:srgbClr val="000000"/>
                          </a:solidFill>
                          <a:effectLst/>
                          <a:latin typeface="Calibri" panose="020F0502020204030204" pitchFamily="34" charset="0"/>
                        </a:rPr>
                        <a:t>19,108</a:t>
                      </a:r>
                    </a:p>
                  </a:txBody>
                  <a:tcPr marL="9525" marR="9525" marT="9525" marB="0" anchor="b"/>
                </a:tc>
                <a:tc>
                  <a:txBody>
                    <a:bodyPr/>
                    <a:lstStyle/>
                    <a:p>
                      <a:pPr algn="r" fontAlgn="b"/>
                      <a:r>
                        <a:rPr lang="en-US" sz="1800" b="1" i="0" u="none" strike="noStrike">
                          <a:solidFill>
                            <a:srgbClr val="FF0000"/>
                          </a:solidFill>
                          <a:effectLst/>
                          <a:latin typeface="Calibri" panose="020F0502020204030204" pitchFamily="34" charset="0"/>
                        </a:rPr>
                        <a:t>-0,9464</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6,121</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1,4406</a:t>
                      </a:r>
                    </a:p>
                  </a:txBody>
                  <a:tcPr marL="9525" marR="9525" marT="9525" marB="0" anchor="b"/>
                </a:tc>
                <a:extLst>
                  <a:ext uri="{0D108BD9-81ED-4DB2-BD59-A6C34878D82A}">
                    <a16:rowId xmlns:a16="http://schemas.microsoft.com/office/drawing/2014/main" val="2754027167"/>
                  </a:ext>
                </a:extLst>
              </a:tr>
              <a:tr h="370840">
                <a:tc>
                  <a:txBody>
                    <a:bodyPr/>
                    <a:lstStyle/>
                    <a:p>
                      <a:r>
                        <a:rPr lang="es-CO" dirty="0"/>
                        <a:t>G7</a:t>
                      </a:r>
                      <a:endParaRPr lang="en-US" dirty="0"/>
                    </a:p>
                  </a:txBody>
                  <a:tcPr/>
                </a:tc>
                <a:tc>
                  <a:txBody>
                    <a:bodyPr/>
                    <a:lstStyle/>
                    <a:p>
                      <a:pPr algn="r" fontAlgn="b"/>
                      <a:r>
                        <a:rPr lang="en-US" sz="1800" b="0" i="0" u="none" strike="noStrike">
                          <a:solidFill>
                            <a:srgbClr val="000000"/>
                          </a:solidFill>
                          <a:effectLst/>
                          <a:latin typeface="Calibri" panose="020F0502020204030204" pitchFamily="34" charset="0"/>
                        </a:rPr>
                        <a:t>12,995</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0,8202</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12,543</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1,6722</a:t>
                      </a:r>
                    </a:p>
                  </a:txBody>
                  <a:tcPr marL="9525" marR="9525" marT="9525" marB="0" anchor="b"/>
                </a:tc>
                <a:extLst>
                  <a:ext uri="{0D108BD9-81ED-4DB2-BD59-A6C34878D82A}">
                    <a16:rowId xmlns:a16="http://schemas.microsoft.com/office/drawing/2014/main" val="544473276"/>
                  </a:ext>
                </a:extLst>
              </a:tr>
              <a:tr h="370840">
                <a:tc>
                  <a:txBody>
                    <a:bodyPr/>
                    <a:lstStyle/>
                    <a:p>
                      <a:r>
                        <a:rPr lang="es-CO" dirty="0"/>
                        <a:t>G8</a:t>
                      </a:r>
                      <a:endParaRPr lang="en-US" dirty="0"/>
                    </a:p>
                  </a:txBody>
                  <a:tcPr/>
                </a:tc>
                <a:tc>
                  <a:txBody>
                    <a:bodyPr/>
                    <a:lstStyle/>
                    <a:p>
                      <a:pPr algn="r" fontAlgn="b"/>
                      <a:r>
                        <a:rPr lang="en-US" sz="1800" b="0" i="0" u="none" strike="noStrike">
                          <a:solidFill>
                            <a:srgbClr val="000000"/>
                          </a:solidFill>
                          <a:effectLst/>
                          <a:latin typeface="Calibri" panose="020F0502020204030204" pitchFamily="34" charset="0"/>
                        </a:rPr>
                        <a:t>26,755</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-1,1898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13,768</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1,5972</a:t>
                      </a:r>
                    </a:p>
                  </a:txBody>
                  <a:tcPr marL="9525" marR="9525" marT="9525" marB="0" anchor="b"/>
                </a:tc>
                <a:extLst>
                  <a:ext uri="{0D108BD9-81ED-4DB2-BD59-A6C34878D82A}">
                    <a16:rowId xmlns:a16="http://schemas.microsoft.com/office/drawing/2014/main" val="3637586799"/>
                  </a:ext>
                </a:extLst>
              </a:tr>
              <a:tr h="370840">
                <a:tc>
                  <a:txBody>
                    <a:bodyPr/>
                    <a:lstStyle/>
                    <a:p>
                      <a:r>
                        <a:rPr lang="es-CO" dirty="0"/>
                        <a:t>G9</a:t>
                      </a:r>
                      <a:endParaRPr lang="en-US" dirty="0"/>
                    </a:p>
                  </a:txBody>
                  <a:tcPr/>
                </a:tc>
                <a:tc>
                  <a:txBody>
                    <a:bodyPr/>
                    <a:lstStyle/>
                    <a:p>
                      <a:pPr algn="r" fontAlgn="b"/>
                      <a:r>
                        <a:rPr lang="en-US" sz="1800" b="0" i="0" u="none" strike="noStrike">
                          <a:solidFill>
                            <a:srgbClr val="000000"/>
                          </a:solidFill>
                          <a:effectLst/>
                          <a:latin typeface="Calibri" panose="020F0502020204030204" pitchFamily="34" charset="0"/>
                        </a:rPr>
                        <a:t>27,693</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-1,0134</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14,705</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1,7746</a:t>
                      </a:r>
                    </a:p>
                  </a:txBody>
                  <a:tcPr marL="9525" marR="9525" marT="9525" marB="0" anchor="b"/>
                </a:tc>
                <a:extLst>
                  <a:ext uri="{0D108BD9-81ED-4DB2-BD59-A6C34878D82A}">
                    <a16:rowId xmlns:a16="http://schemas.microsoft.com/office/drawing/2014/main" val="1560533480"/>
                  </a:ext>
                </a:extLst>
              </a:tr>
              <a:tr h="370840">
                <a:tc>
                  <a:txBody>
                    <a:bodyPr/>
                    <a:lstStyle/>
                    <a:p>
                      <a:r>
                        <a:rPr lang="es-CO" dirty="0"/>
                        <a:t>G10</a:t>
                      </a:r>
                      <a:endParaRPr lang="en-US" dirty="0"/>
                    </a:p>
                  </a:txBody>
                  <a:tcPr/>
                </a:tc>
                <a:tc>
                  <a:txBody>
                    <a:bodyPr/>
                    <a:lstStyle/>
                    <a:p>
                      <a:pPr algn="r" fontAlgn="b"/>
                      <a:r>
                        <a:rPr lang="en-US" sz="1800" b="0" i="0" u="none" strike="noStrike">
                          <a:solidFill>
                            <a:srgbClr val="000000"/>
                          </a:solidFill>
                          <a:effectLst/>
                          <a:latin typeface="Calibri" panose="020F0502020204030204" pitchFamily="34" charset="0"/>
                        </a:rPr>
                        <a:t>12,995</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0,8202</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12,543</a:t>
                      </a:r>
                    </a:p>
                  </a:txBody>
                  <a:tcPr marL="9525" marR="9525" marT="9525" marB="0" anchor="b"/>
                </a:tc>
                <a:tc>
                  <a:txBody>
                    <a:bodyPr/>
                    <a:lstStyle/>
                    <a:p>
                      <a:pPr algn="r" fontAlgn="b"/>
                      <a:r>
                        <a:rPr lang="en-US" sz="1800" b="1" i="0" u="none" strike="noStrike" dirty="0">
                          <a:solidFill>
                            <a:srgbClr val="FF0000"/>
                          </a:solidFill>
                          <a:effectLst/>
                          <a:latin typeface="Calibri" panose="020F0502020204030204" pitchFamily="34" charset="0"/>
                        </a:rPr>
                        <a:t>1,6722</a:t>
                      </a:r>
                    </a:p>
                  </a:txBody>
                  <a:tcPr marL="9525" marR="9525" marT="9525" marB="0" anchor="b"/>
                </a:tc>
                <a:extLst>
                  <a:ext uri="{0D108BD9-81ED-4DB2-BD59-A6C34878D82A}">
                    <a16:rowId xmlns:a16="http://schemas.microsoft.com/office/drawing/2014/main" val="3445140254"/>
                  </a:ext>
                </a:extLst>
              </a:tr>
            </a:tbl>
          </a:graphicData>
        </a:graphic>
      </p:graphicFrame>
    </p:spTree>
    <p:extLst>
      <p:ext uri="{BB962C8B-B14F-4D97-AF65-F5344CB8AC3E}">
        <p14:creationId xmlns:p14="http://schemas.microsoft.com/office/powerpoint/2010/main" val="3041635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87EC29A-291C-441F-A198-8AAB9F623E90}"/>
              </a:ext>
            </a:extLst>
          </p:cNvPr>
          <p:cNvPicPr>
            <a:picLocks noChangeAspect="1"/>
          </p:cNvPicPr>
          <p:nvPr/>
        </p:nvPicPr>
        <p:blipFill rotWithShape="1">
          <a:blip r:embed="rId2"/>
          <a:srcRect l="8345" t="11351" r="60617" b="42688"/>
          <a:stretch/>
        </p:blipFill>
        <p:spPr>
          <a:xfrm>
            <a:off x="751839" y="579548"/>
            <a:ext cx="10452780" cy="5087156"/>
          </a:xfrm>
          <a:prstGeom prst="rect">
            <a:avLst/>
          </a:prstGeom>
        </p:spPr>
      </p:pic>
    </p:spTree>
    <p:extLst>
      <p:ext uri="{BB962C8B-B14F-4D97-AF65-F5344CB8AC3E}">
        <p14:creationId xmlns:p14="http://schemas.microsoft.com/office/powerpoint/2010/main" val="1496088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5E84010-6E07-4E86-B6AF-ED3D2A2A3250}"/>
              </a:ext>
            </a:extLst>
          </p:cNvPr>
          <p:cNvPicPr>
            <a:picLocks noChangeAspect="1"/>
          </p:cNvPicPr>
          <p:nvPr/>
        </p:nvPicPr>
        <p:blipFill rotWithShape="1">
          <a:blip r:embed="rId2">
            <a:clrChange>
              <a:clrFrom>
                <a:srgbClr val="FFFFFF"/>
              </a:clrFrom>
              <a:clrTo>
                <a:srgbClr val="FFFFFF">
                  <a:alpha val="0"/>
                </a:srgbClr>
              </a:clrTo>
            </a:clrChange>
          </a:blip>
          <a:srcRect l="8671" t="14028" r="62493" b="52892"/>
          <a:stretch/>
        </p:blipFill>
        <p:spPr>
          <a:xfrm>
            <a:off x="373488" y="1918159"/>
            <a:ext cx="4982956" cy="2544272"/>
          </a:xfrm>
          <a:prstGeom prst="rect">
            <a:avLst/>
          </a:prstGeom>
        </p:spPr>
      </p:pic>
      <p:pic>
        <p:nvPicPr>
          <p:cNvPr id="3" name="Imagen 2">
            <a:extLst>
              <a:ext uri="{FF2B5EF4-FFF2-40B4-BE49-F238E27FC236}">
                <a16:creationId xmlns:a16="http://schemas.microsoft.com/office/drawing/2014/main" id="{4E714592-62B6-4211-8A0C-5F6CAA6FF508}"/>
              </a:ext>
            </a:extLst>
          </p:cNvPr>
          <p:cNvPicPr>
            <a:picLocks noChangeAspect="1"/>
          </p:cNvPicPr>
          <p:nvPr/>
        </p:nvPicPr>
        <p:blipFill rotWithShape="1">
          <a:blip r:embed="rId3"/>
          <a:srcRect l="10090" t="13580" r="68866" b="43259"/>
          <a:stretch/>
        </p:blipFill>
        <p:spPr>
          <a:xfrm>
            <a:off x="5459475" y="375338"/>
            <a:ext cx="6249402" cy="4212760"/>
          </a:xfrm>
          <a:prstGeom prst="rect">
            <a:avLst/>
          </a:prstGeom>
        </p:spPr>
      </p:pic>
      <p:pic>
        <p:nvPicPr>
          <p:cNvPr id="2" name="Imagen 1">
            <a:extLst>
              <a:ext uri="{FF2B5EF4-FFF2-40B4-BE49-F238E27FC236}">
                <a16:creationId xmlns:a16="http://schemas.microsoft.com/office/drawing/2014/main" id="{19B48847-6B2E-4F3B-A6CB-8A932FF01808}"/>
              </a:ext>
            </a:extLst>
          </p:cNvPr>
          <p:cNvPicPr>
            <a:picLocks noChangeAspect="1"/>
          </p:cNvPicPr>
          <p:nvPr/>
        </p:nvPicPr>
        <p:blipFill rotWithShape="1">
          <a:blip r:embed="rId4"/>
          <a:srcRect l="10669" t="16385" r="60423" b="57636"/>
          <a:stretch/>
        </p:blipFill>
        <p:spPr>
          <a:xfrm>
            <a:off x="586154" y="4588098"/>
            <a:ext cx="4625090" cy="1366103"/>
          </a:xfrm>
          <a:prstGeom prst="rect">
            <a:avLst/>
          </a:prstGeom>
        </p:spPr>
      </p:pic>
    </p:spTree>
    <p:extLst>
      <p:ext uri="{BB962C8B-B14F-4D97-AF65-F5344CB8AC3E}">
        <p14:creationId xmlns:p14="http://schemas.microsoft.com/office/powerpoint/2010/main" val="145570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58841FE-F375-4989-8961-9E875DED85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196" y="1365161"/>
            <a:ext cx="10224455" cy="4748142"/>
          </a:xfrm>
        </p:spPr>
      </p:pic>
      <p:sp>
        <p:nvSpPr>
          <p:cNvPr id="2" name="Rectángulo 1">
            <a:extLst>
              <a:ext uri="{FF2B5EF4-FFF2-40B4-BE49-F238E27FC236}">
                <a16:creationId xmlns:a16="http://schemas.microsoft.com/office/drawing/2014/main" id="{0658F931-70C6-4242-A4F7-987C0116BA0A}"/>
              </a:ext>
            </a:extLst>
          </p:cNvPr>
          <p:cNvSpPr/>
          <p:nvPr/>
        </p:nvSpPr>
        <p:spPr>
          <a:xfrm>
            <a:off x="2316284" y="441831"/>
            <a:ext cx="7758278"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USM CAMPUS (PROPOSAL)</a:t>
            </a: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23516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7F68472-1C62-4BD3-8F0C-D2333C9A8514}"/>
              </a:ext>
            </a:extLst>
          </p:cNvPr>
          <p:cNvPicPr>
            <a:picLocks noChangeAspect="1"/>
          </p:cNvPicPr>
          <p:nvPr/>
        </p:nvPicPr>
        <p:blipFill rotWithShape="1">
          <a:blip r:embed="rId2">
            <a:clrChange>
              <a:clrFrom>
                <a:srgbClr val="FFFFFF"/>
              </a:clrFrom>
              <a:clrTo>
                <a:srgbClr val="FFFFFF">
                  <a:alpha val="0"/>
                </a:srgbClr>
              </a:clrTo>
            </a:clrChange>
          </a:blip>
          <a:srcRect l="5070" t="13577" r="63308" b="46224"/>
          <a:stretch/>
        </p:blipFill>
        <p:spPr>
          <a:xfrm>
            <a:off x="1957589" y="434502"/>
            <a:ext cx="7300887" cy="2994497"/>
          </a:xfrm>
          <a:prstGeom prst="rect">
            <a:avLst/>
          </a:prstGeom>
        </p:spPr>
      </p:pic>
      <p:pic>
        <p:nvPicPr>
          <p:cNvPr id="5" name="Imagen 4">
            <a:extLst>
              <a:ext uri="{FF2B5EF4-FFF2-40B4-BE49-F238E27FC236}">
                <a16:creationId xmlns:a16="http://schemas.microsoft.com/office/drawing/2014/main" id="{3EC7ABD3-9956-4F67-AA99-6F3DCC827156}"/>
              </a:ext>
            </a:extLst>
          </p:cNvPr>
          <p:cNvPicPr>
            <a:picLocks noChangeAspect="1"/>
          </p:cNvPicPr>
          <p:nvPr/>
        </p:nvPicPr>
        <p:blipFill rotWithShape="1">
          <a:blip r:embed="rId3">
            <a:clrChange>
              <a:clrFrom>
                <a:srgbClr val="FFFFFF"/>
              </a:clrFrom>
              <a:clrTo>
                <a:srgbClr val="FFFFFF">
                  <a:alpha val="0"/>
                </a:srgbClr>
              </a:clrTo>
            </a:clrChange>
          </a:blip>
          <a:srcRect l="4120" t="14625" r="60646" b="52294"/>
          <a:stretch/>
        </p:blipFill>
        <p:spPr>
          <a:xfrm>
            <a:off x="1590112" y="3428999"/>
            <a:ext cx="8757058" cy="2702185"/>
          </a:xfrm>
          <a:prstGeom prst="rect">
            <a:avLst/>
          </a:prstGeom>
          <a:ln>
            <a:solidFill>
              <a:schemeClr val="tx1"/>
            </a:solidFill>
          </a:ln>
        </p:spPr>
      </p:pic>
    </p:spTree>
    <p:extLst>
      <p:ext uri="{BB962C8B-B14F-4D97-AF65-F5344CB8AC3E}">
        <p14:creationId xmlns:p14="http://schemas.microsoft.com/office/powerpoint/2010/main" val="158452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E0C3C85-489C-4EB6-9523-37B9FAB653AC}"/>
              </a:ext>
            </a:extLst>
          </p:cNvPr>
          <p:cNvPicPr>
            <a:picLocks noChangeAspect="1"/>
          </p:cNvPicPr>
          <p:nvPr/>
        </p:nvPicPr>
        <p:blipFill rotWithShape="1">
          <a:blip r:embed="rId2"/>
          <a:srcRect l="4859" t="12959" r="63662" b="43331"/>
          <a:stretch/>
        </p:blipFill>
        <p:spPr>
          <a:xfrm>
            <a:off x="682581" y="872544"/>
            <a:ext cx="11203290" cy="5112912"/>
          </a:xfrm>
          <a:prstGeom prst="rect">
            <a:avLst/>
          </a:prstGeom>
        </p:spPr>
      </p:pic>
    </p:spTree>
    <p:extLst>
      <p:ext uri="{BB962C8B-B14F-4D97-AF65-F5344CB8AC3E}">
        <p14:creationId xmlns:p14="http://schemas.microsoft.com/office/powerpoint/2010/main" val="3743800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A49A2870-8F54-4AE6-93F0-456F8383E8B8}"/>
              </a:ext>
            </a:extLst>
          </p:cNvPr>
          <p:cNvGraphicFramePr>
            <a:graphicFrameLocks noGrp="1"/>
          </p:cNvGraphicFramePr>
          <p:nvPr>
            <p:extLst>
              <p:ext uri="{D42A27DB-BD31-4B8C-83A1-F6EECF244321}">
                <p14:modId xmlns:p14="http://schemas.microsoft.com/office/powerpoint/2010/main" val="306952534"/>
              </p:ext>
            </p:extLst>
          </p:nvPr>
        </p:nvGraphicFramePr>
        <p:xfrm>
          <a:off x="695461" y="338406"/>
          <a:ext cx="4070887" cy="2893990"/>
        </p:xfrm>
        <a:graphic>
          <a:graphicData uri="http://schemas.openxmlformats.org/drawingml/2006/table">
            <a:tbl>
              <a:tblPr>
                <a:tableStyleId>{5C22544A-7EE6-4342-B048-85BDC9FD1C3A}</a:tableStyleId>
              </a:tblPr>
              <a:tblGrid>
                <a:gridCol w="1154431">
                  <a:extLst>
                    <a:ext uri="{9D8B030D-6E8A-4147-A177-3AD203B41FA5}">
                      <a16:colId xmlns:a16="http://schemas.microsoft.com/office/drawing/2014/main" val="1726288491"/>
                    </a:ext>
                  </a:extLst>
                </a:gridCol>
                <a:gridCol w="972152">
                  <a:extLst>
                    <a:ext uri="{9D8B030D-6E8A-4147-A177-3AD203B41FA5}">
                      <a16:colId xmlns:a16="http://schemas.microsoft.com/office/drawing/2014/main" val="3261561347"/>
                    </a:ext>
                  </a:extLst>
                </a:gridCol>
                <a:gridCol w="972152">
                  <a:extLst>
                    <a:ext uri="{9D8B030D-6E8A-4147-A177-3AD203B41FA5}">
                      <a16:colId xmlns:a16="http://schemas.microsoft.com/office/drawing/2014/main" val="707336492"/>
                    </a:ext>
                  </a:extLst>
                </a:gridCol>
                <a:gridCol w="972152">
                  <a:extLst>
                    <a:ext uri="{9D8B030D-6E8A-4147-A177-3AD203B41FA5}">
                      <a16:colId xmlns:a16="http://schemas.microsoft.com/office/drawing/2014/main" val="976656898"/>
                    </a:ext>
                  </a:extLst>
                </a:gridCol>
              </a:tblGrid>
              <a:tr h="289399">
                <a:tc gridSpan="4">
                  <a:txBody>
                    <a:bodyPr/>
                    <a:lstStyle/>
                    <a:p>
                      <a:pPr algn="ctr" fontAlgn="b"/>
                      <a:r>
                        <a:rPr lang="en-US" sz="1600" b="1" u="none" strike="noStrike" dirty="0">
                          <a:effectLst/>
                        </a:rPr>
                        <a:t>LATTENCY IDLE</a:t>
                      </a:r>
                      <a:endParaRPr lang="en-US" sz="14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06394683"/>
                  </a:ext>
                </a:extLst>
              </a:tr>
              <a:tr h="289399">
                <a:tc>
                  <a:txBody>
                    <a:bodyPr/>
                    <a:lstStyle/>
                    <a:p>
                      <a:pPr algn="l" fontAlgn="b"/>
                      <a:r>
                        <a:rPr lang="en-US" sz="1100" u="none" strike="noStrike">
                          <a:effectLst/>
                        </a:rPr>
                        <a:t>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1-3 stations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4-10 stations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&gt;10 stations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73137352"/>
                  </a:ext>
                </a:extLst>
              </a:tr>
              <a:tr h="289399">
                <a:tc>
                  <a:txBody>
                    <a:bodyPr/>
                    <a:lstStyle/>
                    <a:p>
                      <a:pPr algn="l" fontAlgn="b"/>
                      <a:r>
                        <a:rPr lang="en-US" sz="1100" u="none" strike="noStrike">
                          <a:effectLst/>
                        </a:rPr>
                        <a:t>Charger 3-1-20</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42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42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42 ms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9800846"/>
                  </a:ext>
                </a:extLst>
              </a:tr>
              <a:tr h="289399">
                <a:tc>
                  <a:txBody>
                    <a:bodyPr/>
                    <a:lstStyle/>
                    <a:p>
                      <a:pPr algn="l" fontAlgn="b"/>
                      <a:r>
                        <a:rPr lang="en-US" sz="1100" u="none" strike="noStrike">
                          <a:effectLst/>
                        </a:rPr>
                        <a:t>Charger 3-1-18</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40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40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40 ms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479729"/>
                  </a:ext>
                </a:extLst>
              </a:tr>
              <a:tr h="289399">
                <a:tc>
                  <a:txBody>
                    <a:bodyPr/>
                    <a:lstStyle/>
                    <a:p>
                      <a:pPr algn="l" fontAlgn="b"/>
                      <a:r>
                        <a:rPr lang="en-US" sz="1100" u="none" strike="noStrike">
                          <a:effectLst/>
                        </a:rPr>
                        <a:t>Charger 3-1-17</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47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47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47 ms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1627227"/>
                  </a:ext>
                </a:extLst>
              </a:tr>
              <a:tr h="289399">
                <a:tc>
                  <a:txBody>
                    <a:bodyPr/>
                    <a:lstStyle/>
                    <a:p>
                      <a:pPr algn="l" fontAlgn="b"/>
                      <a:r>
                        <a:rPr lang="en-US" sz="1100" u="none" strike="noStrike">
                          <a:effectLst/>
                        </a:rPr>
                        <a:t>Charger 3-1-16</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36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36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36 ms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995470"/>
                  </a:ext>
                </a:extLst>
              </a:tr>
              <a:tr h="289399">
                <a:tc>
                  <a:txBody>
                    <a:bodyPr/>
                    <a:lstStyle/>
                    <a:p>
                      <a:pPr algn="l" fontAlgn="b"/>
                      <a:r>
                        <a:rPr lang="en-US" sz="1100" u="none" strike="noStrike">
                          <a:effectLst/>
                        </a:rPr>
                        <a:t>Charger 6-1-5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38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38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38 ms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90947641"/>
                  </a:ext>
                </a:extLst>
              </a:tr>
              <a:tr h="289399">
                <a:tc>
                  <a:txBody>
                    <a:bodyPr/>
                    <a:lstStyle/>
                    <a:p>
                      <a:pPr algn="l" fontAlgn="b"/>
                      <a:r>
                        <a:rPr lang="en-US" sz="1100" u="none" strike="noStrike">
                          <a:effectLst/>
                        </a:rPr>
                        <a:t>Charger 5-1</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22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22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22 ms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47493359"/>
                  </a:ext>
                </a:extLst>
              </a:tr>
              <a:tr h="289399">
                <a:tc>
                  <a:txBody>
                    <a:bodyPr/>
                    <a:lstStyle/>
                    <a:p>
                      <a:pPr algn="l" fontAlgn="b"/>
                      <a:r>
                        <a:rPr lang="en-US" sz="1100" u="none" strike="noStrike">
                          <a:effectLst/>
                        </a:rPr>
                        <a:t>Charger 6-1-15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36ms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36ms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36ms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7113858"/>
                  </a:ext>
                </a:extLst>
              </a:tr>
              <a:tr h="289399">
                <a:tc>
                  <a:txBody>
                    <a:bodyPr/>
                    <a:lstStyle/>
                    <a:p>
                      <a:pPr algn="l" fontAlgn="b"/>
                      <a:r>
                        <a:rPr lang="en-US" sz="1100" u="none" strike="noStrike">
                          <a:effectLst/>
                        </a:rPr>
                        <a:t>Charger 4-1-7</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34 ms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34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34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4848112"/>
                  </a:ext>
                </a:extLst>
              </a:tr>
            </a:tbl>
          </a:graphicData>
        </a:graphic>
      </p:graphicFrame>
      <p:pic>
        <p:nvPicPr>
          <p:cNvPr id="5" name="Imagen 4">
            <a:extLst>
              <a:ext uri="{FF2B5EF4-FFF2-40B4-BE49-F238E27FC236}">
                <a16:creationId xmlns:a16="http://schemas.microsoft.com/office/drawing/2014/main" id="{992BE6DA-E620-4D9F-84C9-9E321DCB8F0E}"/>
              </a:ext>
            </a:extLst>
          </p:cNvPr>
          <p:cNvPicPr>
            <a:picLocks noChangeAspect="1"/>
          </p:cNvPicPr>
          <p:nvPr/>
        </p:nvPicPr>
        <p:blipFill rotWithShape="1">
          <a:blip r:embed="rId2"/>
          <a:srcRect l="5577" t="20016" r="67416" b="44956"/>
          <a:stretch/>
        </p:blipFill>
        <p:spPr>
          <a:xfrm>
            <a:off x="905814" y="3390027"/>
            <a:ext cx="5924282" cy="3129567"/>
          </a:xfrm>
          <a:prstGeom prst="rect">
            <a:avLst/>
          </a:prstGeom>
        </p:spPr>
      </p:pic>
      <p:graphicFrame>
        <p:nvGraphicFramePr>
          <p:cNvPr id="6" name="Tabla 5">
            <a:extLst>
              <a:ext uri="{FF2B5EF4-FFF2-40B4-BE49-F238E27FC236}">
                <a16:creationId xmlns:a16="http://schemas.microsoft.com/office/drawing/2014/main" id="{8A2EDF67-7E9A-4693-A6CB-A5A7BA5BF853}"/>
              </a:ext>
            </a:extLst>
          </p:cNvPr>
          <p:cNvGraphicFramePr>
            <a:graphicFrameLocks noGrp="1"/>
          </p:cNvGraphicFramePr>
          <p:nvPr>
            <p:extLst>
              <p:ext uri="{D42A27DB-BD31-4B8C-83A1-F6EECF244321}">
                <p14:modId xmlns:p14="http://schemas.microsoft.com/office/powerpoint/2010/main" val="1738999171"/>
              </p:ext>
            </p:extLst>
          </p:nvPr>
        </p:nvGraphicFramePr>
        <p:xfrm>
          <a:off x="7317163" y="338406"/>
          <a:ext cx="4070887" cy="2881312"/>
        </p:xfrm>
        <a:graphic>
          <a:graphicData uri="http://schemas.openxmlformats.org/drawingml/2006/table">
            <a:tbl>
              <a:tblPr>
                <a:tableStyleId>{5C22544A-7EE6-4342-B048-85BDC9FD1C3A}</a:tableStyleId>
              </a:tblPr>
              <a:tblGrid>
                <a:gridCol w="1154431">
                  <a:extLst>
                    <a:ext uri="{9D8B030D-6E8A-4147-A177-3AD203B41FA5}">
                      <a16:colId xmlns:a16="http://schemas.microsoft.com/office/drawing/2014/main" val="1726288491"/>
                    </a:ext>
                  </a:extLst>
                </a:gridCol>
                <a:gridCol w="972152">
                  <a:extLst>
                    <a:ext uri="{9D8B030D-6E8A-4147-A177-3AD203B41FA5}">
                      <a16:colId xmlns:a16="http://schemas.microsoft.com/office/drawing/2014/main" val="3261561347"/>
                    </a:ext>
                  </a:extLst>
                </a:gridCol>
                <a:gridCol w="972152">
                  <a:extLst>
                    <a:ext uri="{9D8B030D-6E8A-4147-A177-3AD203B41FA5}">
                      <a16:colId xmlns:a16="http://schemas.microsoft.com/office/drawing/2014/main" val="707336492"/>
                    </a:ext>
                  </a:extLst>
                </a:gridCol>
                <a:gridCol w="972152">
                  <a:extLst>
                    <a:ext uri="{9D8B030D-6E8A-4147-A177-3AD203B41FA5}">
                      <a16:colId xmlns:a16="http://schemas.microsoft.com/office/drawing/2014/main" val="976656898"/>
                    </a:ext>
                  </a:extLst>
                </a:gridCol>
              </a:tblGrid>
              <a:tr h="289399">
                <a:tc gridSpan="4">
                  <a:txBody>
                    <a:bodyPr/>
                    <a:lstStyle/>
                    <a:p>
                      <a:pPr algn="ctr" fontAlgn="b"/>
                      <a:r>
                        <a:rPr lang="en-US" sz="1600" b="1" u="none" strike="noStrike" dirty="0">
                          <a:effectLst/>
                        </a:rPr>
                        <a:t>LATTENCY  CHARGING  WIFI</a:t>
                      </a:r>
                      <a:endParaRPr lang="en-US" sz="14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06394683"/>
                  </a:ext>
                </a:extLst>
              </a:tr>
              <a:tr h="289399">
                <a:tc>
                  <a:txBody>
                    <a:bodyPr/>
                    <a:lstStyle/>
                    <a:p>
                      <a:pPr algn="l" fontAlgn="b"/>
                      <a:r>
                        <a:rPr lang="en-US" sz="1100" u="none" strike="noStrike">
                          <a:effectLst/>
                        </a:rPr>
                        <a:t>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1-3 stations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4-10 stations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&gt;10 stations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73137352"/>
                  </a:ext>
                </a:extLst>
              </a:tr>
              <a:tr h="289399">
                <a:tc>
                  <a:txBody>
                    <a:bodyPr/>
                    <a:lstStyle/>
                    <a:p>
                      <a:pPr algn="l" fontAlgn="b"/>
                      <a:r>
                        <a:rPr lang="en-US" sz="1100" u="none" strike="noStrike">
                          <a:effectLst/>
                        </a:rPr>
                        <a:t>Charger 3-1-20</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102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102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102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9800846"/>
                  </a:ext>
                </a:extLst>
              </a:tr>
              <a:tr h="289399">
                <a:tc>
                  <a:txBody>
                    <a:bodyPr/>
                    <a:lstStyle/>
                    <a:p>
                      <a:pPr algn="l" fontAlgn="b"/>
                      <a:r>
                        <a:rPr lang="en-US" sz="1100" u="none" strike="noStrike">
                          <a:effectLst/>
                        </a:rPr>
                        <a:t>Charger 3-1-18</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90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90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90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479729"/>
                  </a:ext>
                </a:extLst>
              </a:tr>
              <a:tr h="289399">
                <a:tc>
                  <a:txBody>
                    <a:bodyPr/>
                    <a:lstStyle/>
                    <a:p>
                      <a:pPr algn="l" fontAlgn="b"/>
                      <a:r>
                        <a:rPr lang="en-US" sz="1100" u="none" strike="noStrike">
                          <a:effectLst/>
                        </a:rPr>
                        <a:t>Charger 3-1-17</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101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101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101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1627227"/>
                  </a:ext>
                </a:extLst>
              </a:tr>
              <a:tr h="289399">
                <a:tc>
                  <a:txBody>
                    <a:bodyPr/>
                    <a:lstStyle/>
                    <a:p>
                      <a:pPr algn="l" fontAlgn="b"/>
                      <a:r>
                        <a:rPr lang="en-US" sz="1100" u="none" strike="noStrike">
                          <a:effectLst/>
                        </a:rPr>
                        <a:t>Charger 3-1-16</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95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95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95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995470"/>
                  </a:ext>
                </a:extLst>
              </a:tr>
              <a:tr h="289399">
                <a:tc>
                  <a:txBody>
                    <a:bodyPr/>
                    <a:lstStyle/>
                    <a:p>
                      <a:pPr algn="l" fontAlgn="b"/>
                      <a:r>
                        <a:rPr lang="en-US" sz="1100" u="none" strike="noStrike">
                          <a:effectLst/>
                        </a:rPr>
                        <a:t>Charger 6-1-5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97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97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97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90947641"/>
                  </a:ext>
                </a:extLst>
              </a:tr>
              <a:tr h="289399">
                <a:tc>
                  <a:txBody>
                    <a:bodyPr/>
                    <a:lstStyle/>
                    <a:p>
                      <a:pPr algn="l" fontAlgn="b"/>
                      <a:r>
                        <a:rPr lang="en-US" sz="1100" u="none" strike="noStrike">
                          <a:effectLst/>
                        </a:rPr>
                        <a:t>Charger 5-1</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86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86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86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47493359"/>
                  </a:ext>
                </a:extLst>
              </a:tr>
              <a:tr h="289399">
                <a:tc>
                  <a:txBody>
                    <a:bodyPr/>
                    <a:lstStyle/>
                    <a:p>
                      <a:pPr algn="l" fontAlgn="b"/>
                      <a:r>
                        <a:rPr lang="en-US" sz="1100" u="none" strike="noStrike">
                          <a:effectLst/>
                        </a:rPr>
                        <a:t>Charger 6-1-15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94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94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94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7113858"/>
                  </a:ext>
                </a:extLst>
              </a:tr>
              <a:tr h="276721">
                <a:tc>
                  <a:txBody>
                    <a:bodyPr/>
                    <a:lstStyle/>
                    <a:p>
                      <a:pPr algn="l" fontAlgn="b"/>
                      <a:r>
                        <a:rPr lang="en-US" sz="1100" u="none" strike="noStrike">
                          <a:effectLst/>
                        </a:rPr>
                        <a:t>Charger 4-1-7</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89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89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89 </a:t>
                      </a:r>
                      <a:r>
                        <a:rPr lang="en-US" sz="1100" u="none" strike="noStrike" dirty="0" err="1">
                          <a:effectLst/>
                        </a:rPr>
                        <a:t>ms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4848112"/>
                  </a:ext>
                </a:extLst>
              </a:tr>
            </a:tbl>
          </a:graphicData>
        </a:graphic>
      </p:graphicFrame>
      <p:pic>
        <p:nvPicPr>
          <p:cNvPr id="8" name="Imagen 7">
            <a:extLst>
              <a:ext uri="{FF2B5EF4-FFF2-40B4-BE49-F238E27FC236}">
                <a16:creationId xmlns:a16="http://schemas.microsoft.com/office/drawing/2014/main" id="{5C7860A4-F9DA-4DD1-9F61-BABADB26DD0D}"/>
              </a:ext>
            </a:extLst>
          </p:cNvPr>
          <p:cNvPicPr>
            <a:picLocks noChangeAspect="1"/>
          </p:cNvPicPr>
          <p:nvPr/>
        </p:nvPicPr>
        <p:blipFill rotWithShape="1">
          <a:blip r:embed="rId3"/>
          <a:srcRect l="10563" t="15988" r="62606" b="52483"/>
          <a:stretch/>
        </p:blipFill>
        <p:spPr>
          <a:xfrm>
            <a:off x="6830096" y="3947843"/>
            <a:ext cx="5214529" cy="2013933"/>
          </a:xfrm>
          <a:prstGeom prst="rect">
            <a:avLst/>
          </a:prstGeom>
        </p:spPr>
      </p:pic>
    </p:spTree>
    <p:extLst>
      <p:ext uri="{BB962C8B-B14F-4D97-AF65-F5344CB8AC3E}">
        <p14:creationId xmlns:p14="http://schemas.microsoft.com/office/powerpoint/2010/main" val="4190759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E2039E-BEB6-43AF-B826-99BBC3708F01}"/>
              </a:ext>
            </a:extLst>
          </p:cNvPr>
          <p:cNvSpPr>
            <a:spLocks noGrp="1"/>
          </p:cNvSpPr>
          <p:nvPr>
            <p:ph type="title"/>
          </p:nvPr>
        </p:nvSpPr>
        <p:spPr/>
        <p:txBody>
          <a:bodyPr/>
          <a:lstStyle/>
          <a:p>
            <a:r>
              <a:rPr lang="es-CO" b="1" dirty="0">
                <a:solidFill>
                  <a:srgbClr val="FF0000"/>
                </a:solidFill>
              </a:rPr>
              <a:t>Content</a:t>
            </a:r>
            <a:endParaRPr lang="en-US" b="1" dirty="0">
              <a:solidFill>
                <a:srgbClr val="FF0000"/>
              </a:solidFill>
            </a:endParaRPr>
          </a:p>
        </p:txBody>
      </p:sp>
      <p:sp>
        <p:nvSpPr>
          <p:cNvPr id="3" name="Marcador de contenido 2">
            <a:extLst>
              <a:ext uri="{FF2B5EF4-FFF2-40B4-BE49-F238E27FC236}">
                <a16:creationId xmlns:a16="http://schemas.microsoft.com/office/drawing/2014/main" id="{D8A504D2-160E-40A3-9187-0BC35D2CB4EC}"/>
              </a:ext>
            </a:extLst>
          </p:cNvPr>
          <p:cNvSpPr>
            <a:spLocks noGrp="1"/>
          </p:cNvSpPr>
          <p:nvPr>
            <p:ph idx="1"/>
          </p:nvPr>
        </p:nvSpPr>
        <p:spPr/>
        <p:txBody>
          <a:bodyPr/>
          <a:lstStyle/>
          <a:p>
            <a:r>
              <a:rPr lang="es-CO" dirty="0" err="1"/>
              <a:t>Motivation</a:t>
            </a:r>
            <a:r>
              <a:rPr lang="es-CO" dirty="0"/>
              <a:t> </a:t>
            </a:r>
          </a:p>
          <a:p>
            <a:r>
              <a:rPr lang="es-CO" dirty="0" err="1"/>
              <a:t>Problem</a:t>
            </a:r>
            <a:r>
              <a:rPr lang="es-CO" dirty="0"/>
              <a:t> </a:t>
            </a:r>
            <a:r>
              <a:rPr lang="es-CO" dirty="0" err="1"/>
              <a:t>definition</a:t>
            </a:r>
            <a:endParaRPr lang="es-CO" dirty="0"/>
          </a:p>
          <a:p>
            <a:r>
              <a:rPr lang="es-CO" dirty="0" err="1"/>
              <a:t>Modeling</a:t>
            </a:r>
            <a:r>
              <a:rPr lang="es-CO" dirty="0"/>
              <a:t> and </a:t>
            </a:r>
            <a:r>
              <a:rPr lang="es-CO" dirty="0" err="1"/>
              <a:t>simulation</a:t>
            </a:r>
            <a:r>
              <a:rPr lang="es-CO" dirty="0"/>
              <a:t> DAS</a:t>
            </a:r>
          </a:p>
          <a:p>
            <a:r>
              <a:rPr lang="es-CO" dirty="0"/>
              <a:t>Case </a:t>
            </a:r>
            <a:r>
              <a:rPr lang="es-CO" dirty="0" err="1"/>
              <a:t>of</a:t>
            </a:r>
            <a:r>
              <a:rPr lang="es-CO" dirty="0"/>
              <a:t> </a:t>
            </a:r>
            <a:r>
              <a:rPr lang="es-CO" dirty="0" err="1"/>
              <a:t>Study</a:t>
            </a:r>
            <a:r>
              <a:rPr lang="es-CO" dirty="0"/>
              <a:t>- </a:t>
            </a:r>
            <a:r>
              <a:rPr lang="es-CO" dirty="0" err="1"/>
              <a:t>Simulation</a:t>
            </a:r>
            <a:r>
              <a:rPr lang="es-CO" dirty="0"/>
              <a:t> </a:t>
            </a:r>
            <a:r>
              <a:rPr lang="es-CO" dirty="0" err="1"/>
              <a:t>network</a:t>
            </a:r>
            <a:endParaRPr lang="es-CO" dirty="0"/>
          </a:p>
          <a:p>
            <a:r>
              <a:rPr lang="es-CO" dirty="0" err="1"/>
              <a:t>Conclusions</a:t>
            </a:r>
            <a:r>
              <a:rPr lang="es-CO" dirty="0"/>
              <a:t> </a:t>
            </a:r>
          </a:p>
          <a:p>
            <a:r>
              <a:rPr lang="es-CO" dirty="0" err="1"/>
              <a:t>References</a:t>
            </a:r>
            <a:endParaRPr lang="en-US" dirty="0"/>
          </a:p>
        </p:txBody>
      </p:sp>
    </p:spTree>
    <p:extLst>
      <p:ext uri="{BB962C8B-B14F-4D97-AF65-F5344CB8AC3E}">
        <p14:creationId xmlns:p14="http://schemas.microsoft.com/office/powerpoint/2010/main" val="3368483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5F41FE-D62E-472E-BE6F-86724EF0D123}"/>
              </a:ext>
            </a:extLst>
          </p:cNvPr>
          <p:cNvSpPr>
            <a:spLocks noGrp="1"/>
          </p:cNvSpPr>
          <p:nvPr>
            <p:ph type="title"/>
          </p:nvPr>
        </p:nvSpPr>
        <p:spPr/>
        <p:txBody>
          <a:bodyPr/>
          <a:lstStyle/>
          <a:p>
            <a:r>
              <a:rPr lang="es-CO" b="1" dirty="0" err="1">
                <a:solidFill>
                  <a:srgbClr val="FF0000"/>
                </a:solidFill>
              </a:rPr>
              <a:t>Conclusions</a:t>
            </a:r>
            <a:endParaRPr lang="en-US" b="1" dirty="0">
              <a:solidFill>
                <a:srgbClr val="FF0000"/>
              </a:solidFill>
            </a:endParaRPr>
          </a:p>
        </p:txBody>
      </p:sp>
      <p:sp>
        <p:nvSpPr>
          <p:cNvPr id="3" name="Marcador de contenido 2">
            <a:extLst>
              <a:ext uri="{FF2B5EF4-FFF2-40B4-BE49-F238E27FC236}">
                <a16:creationId xmlns:a16="http://schemas.microsoft.com/office/drawing/2014/main" id="{EC7AF34A-282C-45BE-87D1-48C6141C99DB}"/>
              </a:ext>
            </a:extLst>
          </p:cNvPr>
          <p:cNvSpPr>
            <a:spLocks noGrp="1"/>
          </p:cNvSpPr>
          <p:nvPr>
            <p:ph idx="1"/>
          </p:nvPr>
        </p:nvSpPr>
        <p:spPr/>
        <p:txBody>
          <a:bodyPr>
            <a:normAutofit/>
          </a:bodyPr>
          <a:lstStyle/>
          <a:p>
            <a:r>
              <a:rPr lang="en-US" dirty="0"/>
              <a:t>We managed to demonstrate with the simulation that the design is correct, we have a margin of error but it is not very big and above all it is reflected in the theoretical part.</a:t>
            </a:r>
          </a:p>
          <a:p>
            <a:r>
              <a:rPr lang="en-US" dirty="0"/>
              <a:t>Taking as a reference the article of Huang 2017, the standard values of losses for the splitters were taken, (0.4 and 11), but in reality those values are far from the values found in the simulation, this difference is the one that introduces the error in the system</a:t>
            </a:r>
          </a:p>
          <a:p>
            <a:r>
              <a:rPr lang="en-US" dirty="0"/>
              <a:t>It is very important to implement a power distribution system to have enough tools to do the modeling of the system and its subsequent simulation to evaluate and be taken to an implementation.</a:t>
            </a:r>
          </a:p>
        </p:txBody>
      </p:sp>
    </p:spTree>
    <p:extLst>
      <p:ext uri="{BB962C8B-B14F-4D97-AF65-F5344CB8AC3E}">
        <p14:creationId xmlns:p14="http://schemas.microsoft.com/office/powerpoint/2010/main" val="2198955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2410EA-89DD-458D-B529-033CBAE2584F}"/>
              </a:ext>
            </a:extLst>
          </p:cNvPr>
          <p:cNvSpPr>
            <a:spLocks noGrp="1"/>
          </p:cNvSpPr>
          <p:nvPr>
            <p:ph type="title"/>
          </p:nvPr>
        </p:nvSpPr>
        <p:spPr/>
        <p:txBody>
          <a:bodyPr/>
          <a:lstStyle/>
          <a:p>
            <a:r>
              <a:rPr lang="es-CO" b="1" dirty="0" err="1">
                <a:solidFill>
                  <a:srgbClr val="FF0000"/>
                </a:solidFill>
              </a:rPr>
              <a:t>References</a:t>
            </a:r>
            <a:endParaRPr lang="en-US" b="1" dirty="0">
              <a:solidFill>
                <a:srgbClr val="FF0000"/>
              </a:solidFill>
            </a:endParaRPr>
          </a:p>
        </p:txBody>
      </p:sp>
      <p:sp>
        <p:nvSpPr>
          <p:cNvPr id="3" name="Marcador de contenido 2">
            <a:extLst>
              <a:ext uri="{FF2B5EF4-FFF2-40B4-BE49-F238E27FC236}">
                <a16:creationId xmlns:a16="http://schemas.microsoft.com/office/drawing/2014/main" id="{15432524-81EE-4CD8-AAE0-91D46AA2B663}"/>
              </a:ext>
            </a:extLst>
          </p:cNvPr>
          <p:cNvSpPr>
            <a:spLocks noGrp="1"/>
          </p:cNvSpPr>
          <p:nvPr>
            <p:ph idx="1"/>
          </p:nvPr>
        </p:nvSpPr>
        <p:spPr>
          <a:xfrm>
            <a:off x="941231" y="1493950"/>
            <a:ext cx="10515600" cy="4340179"/>
          </a:xfrm>
        </p:spPr>
        <p:txBody>
          <a:bodyPr>
            <a:normAutofit fontScale="55000" lnSpcReduction="20000"/>
          </a:bodyPr>
          <a:lstStyle/>
          <a:p>
            <a:pPr algn="just"/>
            <a:r>
              <a:rPr lang="en-US" dirty="0"/>
              <a:t>Ahmed, M. A., &amp; Kim, Y. (2019). </a:t>
            </a:r>
            <a:r>
              <a:rPr lang="en-US" i="1" dirty="0"/>
              <a:t>System Architecture based on IoT for Smart Campus Parking Lots</a:t>
            </a:r>
            <a:r>
              <a:rPr lang="en-US" dirty="0"/>
              <a:t>. 0–4.</a:t>
            </a:r>
          </a:p>
          <a:p>
            <a:pPr algn="just"/>
            <a:r>
              <a:rPr lang="en-US" dirty="0" err="1"/>
              <a:t>Devidas</a:t>
            </a:r>
            <a:r>
              <a:rPr lang="en-US" dirty="0"/>
              <a:t>, A. R., Ramesh, M. V., &amp; </a:t>
            </a:r>
            <a:r>
              <a:rPr lang="en-US" dirty="0" err="1"/>
              <a:t>Rangan</a:t>
            </a:r>
            <a:r>
              <a:rPr lang="en-US" dirty="0"/>
              <a:t>, V. P. (2018). High performance communication architecture for smart distribution power grid in developing nations. </a:t>
            </a:r>
            <a:r>
              <a:rPr lang="en-US" i="1" dirty="0"/>
              <a:t>Wireless Networks</a:t>
            </a:r>
            <a:r>
              <a:rPr lang="en-US" dirty="0"/>
              <a:t>, </a:t>
            </a:r>
            <a:r>
              <a:rPr lang="en-US" i="1" dirty="0"/>
              <a:t>24</a:t>
            </a:r>
            <a:r>
              <a:rPr lang="en-US" dirty="0"/>
              <a:t>(5), 1621–1638. https://doi.org/10.1007/s11276-016-1400-2</a:t>
            </a:r>
          </a:p>
          <a:p>
            <a:pPr algn="just"/>
            <a:r>
              <a:rPr lang="en-US" dirty="0"/>
              <a:t>Hussain, M. A., </a:t>
            </a:r>
            <a:r>
              <a:rPr lang="en-US" dirty="0" err="1"/>
              <a:t>Brandauer</a:t>
            </a:r>
            <a:r>
              <a:rPr lang="en-US" dirty="0"/>
              <a:t>, W., &amp; Lee, M. J. (2018). Mobility-Aware Vehicle-to-Grid (V2G) Optimization for Uniform Utilization in Smart Grid Based Power Distribution Network. </a:t>
            </a:r>
            <a:r>
              <a:rPr lang="en-US" i="1" dirty="0"/>
              <a:t>Mobile Networks and Applications</a:t>
            </a:r>
            <a:r>
              <a:rPr lang="en-US" dirty="0"/>
              <a:t>. https://doi.org/10.1007/s11036-018-1048-5</a:t>
            </a:r>
          </a:p>
          <a:p>
            <a:pPr algn="just"/>
            <a:r>
              <a:rPr lang="en-US" dirty="0"/>
              <a:t>Kim, J. C., Cho, S. M., &amp; Shin, H. S. (2013). Advanced power distribution system configuration for smart grid. </a:t>
            </a:r>
            <a:r>
              <a:rPr lang="en-US" i="1" dirty="0"/>
              <a:t>IEEE Transactions on Smart Grid</a:t>
            </a:r>
            <a:r>
              <a:rPr lang="en-US" dirty="0"/>
              <a:t>, </a:t>
            </a:r>
            <a:r>
              <a:rPr lang="en-US" i="1" dirty="0"/>
              <a:t>4</a:t>
            </a:r>
            <a:r>
              <a:rPr lang="en-US" dirty="0"/>
              <a:t>(1), 353–358. https://doi.org/10.1109/TSG.2012.2233771</a:t>
            </a:r>
          </a:p>
          <a:p>
            <a:pPr algn="just"/>
            <a:r>
              <a:rPr lang="en-US" dirty="0"/>
              <a:t>Pandya, R., </a:t>
            </a:r>
            <a:r>
              <a:rPr lang="en-US" dirty="0" err="1"/>
              <a:t>Velani</a:t>
            </a:r>
            <a:r>
              <a:rPr lang="en-US" dirty="0"/>
              <a:t>, K., &amp; </a:t>
            </a:r>
            <a:r>
              <a:rPr lang="en-US" dirty="0" err="1"/>
              <a:t>Karvat</a:t>
            </a:r>
            <a:r>
              <a:rPr lang="en-US" dirty="0"/>
              <a:t>, D. (2018). Design of Smart Power Distribution Network for Smart City-Dholera. </a:t>
            </a:r>
            <a:r>
              <a:rPr lang="en-US" i="1" dirty="0"/>
              <a:t>Proceedings of the 2018 International Conference on Current Trends towards Converging Technologies, ICCTCT 2018</a:t>
            </a:r>
            <a:r>
              <a:rPr lang="en-US" dirty="0"/>
              <a:t>, (</a:t>
            </a:r>
            <a:r>
              <a:rPr lang="en-US" dirty="0" err="1"/>
              <a:t>Dmic</a:t>
            </a:r>
            <a:r>
              <a:rPr lang="en-US" dirty="0"/>
              <a:t>), 1–5. https://doi.org/10.1109/ICCTCT.2018.8550980</a:t>
            </a:r>
          </a:p>
          <a:p>
            <a:pPr algn="just"/>
            <a:r>
              <a:rPr lang="es-ES" dirty="0" err="1"/>
              <a:t>Tadokoro</a:t>
            </a:r>
            <a:r>
              <a:rPr lang="es-ES" dirty="0"/>
              <a:t>, T., Noda, T., </a:t>
            </a:r>
            <a:r>
              <a:rPr lang="es-ES" dirty="0" err="1"/>
              <a:t>Ishimoto</a:t>
            </a:r>
            <a:r>
              <a:rPr lang="es-ES" dirty="0"/>
              <a:t>, K., </a:t>
            </a:r>
            <a:r>
              <a:rPr lang="es-ES" dirty="0" err="1"/>
              <a:t>Okada</a:t>
            </a:r>
            <a:r>
              <a:rPr lang="es-ES" dirty="0"/>
              <a:t>, N., </a:t>
            </a:r>
            <a:r>
              <a:rPr lang="es-ES" dirty="0" err="1"/>
              <a:t>Uemura</a:t>
            </a:r>
            <a:r>
              <a:rPr lang="es-ES" dirty="0"/>
              <a:t>, S., &amp; </a:t>
            </a:r>
            <a:r>
              <a:rPr lang="es-ES" dirty="0" err="1"/>
              <a:t>Shumuta</a:t>
            </a:r>
            <a:r>
              <a:rPr lang="es-ES" dirty="0"/>
              <a:t>, Y. (2018). </a:t>
            </a:r>
            <a:r>
              <a:rPr lang="en-US" dirty="0"/>
              <a:t>Automatic Generation of Input Data for Distribution System Simulation Programs. </a:t>
            </a:r>
            <a:r>
              <a:rPr lang="en-US" i="1" dirty="0"/>
              <a:t>International Conference on Innovative Smart Grid Technologies, ISGT Asia 2018</a:t>
            </a:r>
            <a:r>
              <a:rPr lang="en-US" dirty="0"/>
              <a:t>, 25–29. </a:t>
            </a:r>
            <a:r>
              <a:rPr lang="en-US" u="sng" dirty="0">
                <a:hlinkClick r:id="rId2"/>
              </a:rPr>
              <a:t>https://doi.org/10.1109/ISGT-Asia.2018.8467719</a:t>
            </a:r>
            <a:endParaRPr lang="en-US" dirty="0"/>
          </a:p>
          <a:p>
            <a:pPr algn="just"/>
            <a:r>
              <a:rPr lang="en-US" dirty="0"/>
              <a:t>Guo Jing-tian, </a:t>
            </a:r>
            <a:r>
              <a:rPr lang="en-US" dirty="0" err="1"/>
              <a:t>Zhai</a:t>
            </a:r>
            <a:r>
              <a:rPr lang="en-US" dirty="0"/>
              <a:t> Chun-</a:t>
            </a:r>
            <a:r>
              <a:rPr lang="en-US" dirty="0" err="1"/>
              <a:t>heng</a:t>
            </a:r>
            <a:r>
              <a:rPr lang="en-US" dirty="0"/>
              <a:t>, Liu Xing-</a:t>
            </a:r>
            <a:r>
              <a:rPr lang="en-US" dirty="0" err="1"/>
              <a:t>hua</a:t>
            </a:r>
            <a:r>
              <a:rPr lang="en-US" dirty="0"/>
              <a:t>, Zhu Guo-fang, Hou Mei-</a:t>
            </a:r>
            <a:r>
              <a:rPr lang="en-US" dirty="0" err="1"/>
              <a:t>yi</a:t>
            </a:r>
            <a:r>
              <a:rPr lang="en-US" dirty="0"/>
              <a:t>, Zou </a:t>
            </a:r>
            <a:r>
              <a:rPr lang="en-US" dirty="0" err="1"/>
              <a:t>Gui</a:t>
            </a:r>
            <a:r>
              <a:rPr lang="en-US" dirty="0"/>
              <a:t>-bin, … Zhang Ning. (2014). </a:t>
            </a:r>
            <a:r>
              <a:rPr lang="en-US" i="1" dirty="0"/>
              <a:t>Application of IEEE1588 in Time Synchronizing System of Smart Distribution Grid</a:t>
            </a:r>
            <a:r>
              <a:rPr lang="en-US" dirty="0"/>
              <a:t>. 12.65-12.65. https://doi.org/10.1049/cp.2014.0138</a:t>
            </a:r>
          </a:p>
          <a:p>
            <a:pPr algn="just"/>
            <a:r>
              <a:rPr lang="en-US" dirty="0"/>
              <a:t>Huang, H., &amp; Zhang, H. (2011). Application and Analysis of Long-Distance EPON in Transmission Lines Monitoring System. </a:t>
            </a:r>
            <a:r>
              <a:rPr lang="en-US" i="1" dirty="0"/>
              <a:t>Advanced Materials Research</a:t>
            </a:r>
            <a:r>
              <a:rPr lang="en-US" dirty="0"/>
              <a:t>, </a:t>
            </a:r>
            <a:r>
              <a:rPr lang="en-US" i="1" dirty="0"/>
              <a:t>317</a:t>
            </a:r>
            <a:r>
              <a:rPr lang="en-US" dirty="0"/>
              <a:t>–</a:t>
            </a:r>
            <a:r>
              <a:rPr lang="en-US" i="1" dirty="0"/>
              <a:t>319</a:t>
            </a:r>
            <a:r>
              <a:rPr lang="en-US" dirty="0"/>
              <a:t>, 1583–1589. https://doi.org/10.4028/www.scientific.net/amr.317-319.1583</a:t>
            </a:r>
          </a:p>
          <a:p>
            <a:pPr algn="just"/>
            <a:r>
              <a:rPr lang="en-US" dirty="0"/>
              <a:t>Sun, Z., Guo, Q., Ma, Y., &amp; Sun, F. (2010). </a:t>
            </a:r>
            <a:r>
              <a:rPr lang="en-US" i="1" dirty="0"/>
              <a:t>Communication System for Distribution Automation Using EPON</a:t>
            </a:r>
            <a:r>
              <a:rPr lang="en-US" dirty="0"/>
              <a:t>. 1–4. https://doi.org/10.1109/cise.2009.5363237</a:t>
            </a:r>
          </a:p>
          <a:p>
            <a:endParaRPr lang="en-US" dirty="0"/>
          </a:p>
        </p:txBody>
      </p:sp>
    </p:spTree>
    <p:extLst>
      <p:ext uri="{BB962C8B-B14F-4D97-AF65-F5344CB8AC3E}">
        <p14:creationId xmlns:p14="http://schemas.microsoft.com/office/powerpoint/2010/main" val="2223473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6F772A4-7D13-4C15-8D6F-A96B2F54BBF3}"/>
              </a:ext>
            </a:extLst>
          </p:cNvPr>
          <p:cNvPicPr>
            <a:picLocks noChangeAspect="1"/>
          </p:cNvPicPr>
          <p:nvPr/>
        </p:nvPicPr>
        <p:blipFill rotWithShape="1">
          <a:blip r:embed="rId2">
            <a:extLst>
              <a:ext uri="{28A0092B-C50C-407E-A947-70E740481C1C}">
                <a14:useLocalDpi xmlns:a14="http://schemas.microsoft.com/office/drawing/2010/main" val="0"/>
              </a:ext>
            </a:extLst>
          </a:blip>
          <a:srcRect b="17553"/>
          <a:stretch/>
        </p:blipFill>
        <p:spPr>
          <a:xfrm>
            <a:off x="321731" y="321732"/>
            <a:ext cx="5728548" cy="6214533"/>
          </a:xfrm>
          <a:prstGeom prst="rect">
            <a:avLst/>
          </a:prstGeom>
        </p:spPr>
      </p:pic>
      <p:pic>
        <p:nvPicPr>
          <p:cNvPr id="5" name="Imagen 4">
            <a:extLst>
              <a:ext uri="{FF2B5EF4-FFF2-40B4-BE49-F238E27FC236}">
                <a16:creationId xmlns:a16="http://schemas.microsoft.com/office/drawing/2014/main" id="{5684F30F-CA99-4A7F-B422-1127FC54EFBA}"/>
              </a:ext>
            </a:extLst>
          </p:cNvPr>
          <p:cNvPicPr>
            <a:picLocks noChangeAspect="1"/>
          </p:cNvPicPr>
          <p:nvPr/>
        </p:nvPicPr>
        <p:blipFill rotWithShape="1">
          <a:blip r:embed="rId3">
            <a:extLst>
              <a:ext uri="{28A0092B-C50C-407E-A947-70E740481C1C}">
                <a14:useLocalDpi xmlns:a14="http://schemas.microsoft.com/office/drawing/2010/main" val="0"/>
              </a:ext>
            </a:extLst>
          </a:blip>
          <a:srcRect l="12424" r="13831" b="-2"/>
          <a:stretch/>
        </p:blipFill>
        <p:spPr>
          <a:xfrm>
            <a:off x="6050279" y="321732"/>
            <a:ext cx="5819989" cy="6214533"/>
          </a:xfrm>
          <a:prstGeom prst="rect">
            <a:avLst/>
          </a:prstGeom>
        </p:spPr>
      </p:pic>
      <p:pic>
        <p:nvPicPr>
          <p:cNvPr id="16" name="Gráfico 15" descr="Cabeza con engranajes">
            <a:extLst>
              <a:ext uri="{FF2B5EF4-FFF2-40B4-BE49-F238E27FC236}">
                <a16:creationId xmlns:a16="http://schemas.microsoft.com/office/drawing/2014/main" id="{D7F6B51B-B826-4473-8DB0-0D00EC6585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1281" y="2053883"/>
            <a:ext cx="1649437" cy="1649437"/>
          </a:xfrm>
          <a:prstGeom prst="rect">
            <a:avLst/>
          </a:prstGeom>
        </p:spPr>
      </p:pic>
    </p:spTree>
    <p:extLst>
      <p:ext uri="{BB962C8B-B14F-4D97-AF65-F5344CB8AC3E}">
        <p14:creationId xmlns:p14="http://schemas.microsoft.com/office/powerpoint/2010/main" val="524587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46D38FF-1397-4590-8B64-F8719945B532}"/>
              </a:ext>
            </a:extLst>
          </p:cNvPr>
          <p:cNvSpPr>
            <a:spLocks noGrp="1"/>
          </p:cNvSpPr>
          <p:nvPr>
            <p:ph type="title"/>
          </p:nvPr>
        </p:nvSpPr>
        <p:spPr>
          <a:xfrm>
            <a:off x="524256" y="4767072"/>
            <a:ext cx="6594189" cy="1625210"/>
          </a:xfrm>
        </p:spPr>
        <p:txBody>
          <a:bodyPr>
            <a:normAutofit/>
          </a:bodyPr>
          <a:lstStyle/>
          <a:p>
            <a:pPr algn="r"/>
            <a:r>
              <a:rPr lang="es-CO" b="1">
                <a:solidFill>
                  <a:srgbClr val="FFFFFF"/>
                </a:solidFill>
              </a:rPr>
              <a:t>And, what is the main problem?</a:t>
            </a:r>
            <a:endParaRPr lang="en-US" b="1">
              <a:solidFill>
                <a:srgbClr val="FFFFFF"/>
              </a:solidFill>
            </a:endParaRPr>
          </a:p>
        </p:txBody>
      </p:sp>
      <p:pic>
        <p:nvPicPr>
          <p:cNvPr id="5" name="Imagen 4">
            <a:extLst>
              <a:ext uri="{FF2B5EF4-FFF2-40B4-BE49-F238E27FC236}">
                <a16:creationId xmlns:a16="http://schemas.microsoft.com/office/drawing/2014/main" id="{005C3204-C5C6-43AE-A496-2BCD00300AE9}"/>
              </a:ext>
            </a:extLst>
          </p:cNvPr>
          <p:cNvPicPr>
            <a:picLocks noChangeAspect="1"/>
          </p:cNvPicPr>
          <p:nvPr/>
        </p:nvPicPr>
        <p:blipFill rotWithShape="1">
          <a:blip r:embed="rId2">
            <a:extLst>
              <a:ext uri="{28A0092B-C50C-407E-A947-70E740481C1C}">
                <a14:useLocalDpi xmlns:a14="http://schemas.microsoft.com/office/drawing/2010/main" val="0"/>
              </a:ext>
            </a:extLst>
          </a:blip>
          <a:srcRect r="2322" b="2"/>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2329386A-26D1-4DA8-99ED-CA266B49D1B5}"/>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One of the main objectives to build the new smart cities is to implement new technologies in all communication layers, in our case we will implement a topology that allows us to operate and monitor the distribution system for EV with a few requirements in this approach.</a:t>
            </a:r>
          </a:p>
        </p:txBody>
      </p:sp>
    </p:spTree>
    <p:extLst>
      <p:ext uri="{BB962C8B-B14F-4D97-AF65-F5344CB8AC3E}">
        <p14:creationId xmlns:p14="http://schemas.microsoft.com/office/powerpoint/2010/main" val="501810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D186CD-D5A7-46AF-A60B-5A681A49D90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F4D7221A-F77B-4727-A8D8-C30621C43207}"/>
              </a:ext>
            </a:extLst>
          </p:cNvPr>
          <p:cNvSpPr>
            <a:spLocks noGrp="1"/>
          </p:cNvSpPr>
          <p:nvPr>
            <p:ph type="title"/>
          </p:nvPr>
        </p:nvSpPr>
        <p:spPr>
          <a:xfrm>
            <a:off x="709448" y="1913950"/>
            <a:ext cx="4204137" cy="1342754"/>
          </a:xfrm>
        </p:spPr>
        <p:txBody>
          <a:bodyPr>
            <a:normAutofit/>
          </a:bodyPr>
          <a:lstStyle/>
          <a:p>
            <a:pPr algn="ctr"/>
            <a:r>
              <a:rPr lang="es-CO" sz="3600" b="1" dirty="0" err="1"/>
              <a:t>Requirements</a:t>
            </a:r>
            <a:endParaRPr lang="en-US" sz="3600" b="1" dirty="0"/>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3CEF9062-2631-4F4A-91BC-8DD82C20EB33}"/>
              </a:ext>
            </a:extLst>
          </p:cNvPr>
          <p:cNvSpPr>
            <a:spLocks noGrp="1"/>
          </p:cNvSpPr>
          <p:nvPr>
            <p:ph idx="1"/>
          </p:nvPr>
        </p:nvSpPr>
        <p:spPr>
          <a:xfrm>
            <a:off x="525516" y="3417573"/>
            <a:ext cx="4593021" cy="2619839"/>
          </a:xfrm>
        </p:spPr>
        <p:txBody>
          <a:bodyPr anchor="ctr">
            <a:normAutofit/>
          </a:bodyPr>
          <a:lstStyle/>
          <a:p>
            <a:r>
              <a:rPr lang="es-CO" sz="2400" b="1" dirty="0">
                <a:solidFill>
                  <a:srgbClr val="FF0000"/>
                </a:solidFill>
              </a:rPr>
              <a:t>Budget (</a:t>
            </a:r>
            <a:r>
              <a:rPr lang="es-CO" sz="2400" b="1" dirty="0" err="1">
                <a:solidFill>
                  <a:srgbClr val="FF0000"/>
                </a:solidFill>
              </a:rPr>
              <a:t>It’s</a:t>
            </a:r>
            <a:r>
              <a:rPr lang="es-CO" sz="2400" b="1" dirty="0">
                <a:solidFill>
                  <a:srgbClr val="FF0000"/>
                </a:solidFill>
              </a:rPr>
              <a:t> </a:t>
            </a:r>
            <a:r>
              <a:rPr lang="es-CO" sz="2400" b="1" dirty="0" err="1">
                <a:solidFill>
                  <a:srgbClr val="FF0000"/>
                </a:solidFill>
              </a:rPr>
              <a:t>important</a:t>
            </a:r>
            <a:r>
              <a:rPr lang="es-CO" sz="2400" b="1" dirty="0">
                <a:solidFill>
                  <a:srgbClr val="FF0000"/>
                </a:solidFill>
              </a:rPr>
              <a:t>)</a:t>
            </a:r>
          </a:p>
          <a:p>
            <a:r>
              <a:rPr lang="es-CO" sz="2400" b="1" dirty="0" err="1">
                <a:solidFill>
                  <a:srgbClr val="FF0000"/>
                </a:solidFill>
              </a:rPr>
              <a:t>Eficiently</a:t>
            </a:r>
            <a:endParaRPr lang="es-CO" sz="2400" b="1" dirty="0">
              <a:solidFill>
                <a:srgbClr val="FF0000"/>
              </a:solidFill>
            </a:endParaRPr>
          </a:p>
          <a:p>
            <a:r>
              <a:rPr lang="es-CO" sz="2400" b="1" dirty="0" err="1">
                <a:solidFill>
                  <a:srgbClr val="FF0000"/>
                </a:solidFill>
              </a:rPr>
              <a:t>Fast</a:t>
            </a:r>
            <a:endParaRPr lang="es-CO" sz="2400" b="1" dirty="0">
              <a:solidFill>
                <a:srgbClr val="FF0000"/>
              </a:solidFill>
            </a:endParaRPr>
          </a:p>
          <a:p>
            <a:r>
              <a:rPr lang="es-CO" sz="2400" b="1" dirty="0" err="1">
                <a:solidFill>
                  <a:srgbClr val="FF0000"/>
                </a:solidFill>
              </a:rPr>
              <a:t>Innovative</a:t>
            </a:r>
            <a:r>
              <a:rPr lang="es-CO" sz="2400" b="1" dirty="0">
                <a:solidFill>
                  <a:srgbClr val="FF0000"/>
                </a:solidFill>
              </a:rPr>
              <a:t>!!! </a:t>
            </a:r>
          </a:p>
          <a:p>
            <a:r>
              <a:rPr lang="es-CO" sz="2400" b="1" dirty="0">
                <a:solidFill>
                  <a:srgbClr val="FF0000"/>
                </a:solidFill>
              </a:rPr>
              <a:t>Smart, </a:t>
            </a:r>
            <a:r>
              <a:rPr lang="es-CO" sz="2400" b="1" dirty="0" err="1">
                <a:solidFill>
                  <a:srgbClr val="FF0000"/>
                </a:solidFill>
              </a:rPr>
              <a:t>for</a:t>
            </a:r>
            <a:r>
              <a:rPr lang="es-CO" sz="2400" b="1" dirty="0">
                <a:solidFill>
                  <a:srgbClr val="FF0000"/>
                </a:solidFill>
              </a:rPr>
              <a:t> Smart </a:t>
            </a:r>
            <a:r>
              <a:rPr lang="es-CO" sz="2400" b="1" dirty="0" err="1">
                <a:solidFill>
                  <a:srgbClr val="FF0000"/>
                </a:solidFill>
              </a:rPr>
              <a:t>Grid</a:t>
            </a:r>
            <a:r>
              <a:rPr lang="es-CO" sz="2400" b="1" dirty="0">
                <a:solidFill>
                  <a:srgbClr val="FF0000"/>
                </a:solidFill>
              </a:rPr>
              <a:t> </a:t>
            </a:r>
            <a:endParaRPr lang="en-US" sz="2400" b="1" dirty="0">
              <a:solidFill>
                <a:srgbClr val="FF0000"/>
              </a:solidFill>
            </a:endParaRPr>
          </a:p>
        </p:txBody>
      </p:sp>
    </p:spTree>
    <p:extLst>
      <p:ext uri="{BB962C8B-B14F-4D97-AF65-F5344CB8AC3E}">
        <p14:creationId xmlns:p14="http://schemas.microsoft.com/office/powerpoint/2010/main" val="398804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957D94B6-EFC8-4B2D-86B2-D6330457692E}"/>
              </a:ext>
            </a:extLst>
          </p:cNvPr>
          <p:cNvPicPr>
            <a:picLocks noChangeAspect="1"/>
          </p:cNvPicPr>
          <p:nvPr/>
        </p:nvPicPr>
        <p:blipFill rotWithShape="1">
          <a:blip r:embed="rId2"/>
          <a:srcRect l="46727" t="24964" r="17817" b="9583"/>
          <a:stretch/>
        </p:blipFill>
        <p:spPr>
          <a:xfrm>
            <a:off x="1488592" y="643467"/>
            <a:ext cx="9214816" cy="5571066"/>
          </a:xfrm>
          <a:prstGeom prst="rect">
            <a:avLst/>
          </a:prstGeom>
        </p:spPr>
      </p:pic>
    </p:spTree>
    <p:extLst>
      <p:ext uri="{BB962C8B-B14F-4D97-AF65-F5344CB8AC3E}">
        <p14:creationId xmlns:p14="http://schemas.microsoft.com/office/powerpoint/2010/main" val="3494804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2E36861-5931-450E-BB79-F59D213620A7}"/>
              </a:ext>
            </a:extLst>
          </p:cNvPr>
          <p:cNvPicPr>
            <a:picLocks noChangeAspect="1"/>
          </p:cNvPicPr>
          <p:nvPr/>
        </p:nvPicPr>
        <p:blipFill rotWithShape="1">
          <a:blip r:embed="rId2"/>
          <a:srcRect l="44608" t="13396" r="34775" b="23874"/>
          <a:stretch/>
        </p:blipFill>
        <p:spPr>
          <a:xfrm>
            <a:off x="2274855" y="2926365"/>
            <a:ext cx="3503053" cy="3503055"/>
          </a:xfrm>
          <a:prstGeom prst="rect">
            <a:avLst/>
          </a:prstGeom>
        </p:spPr>
      </p:pic>
      <p:pic>
        <p:nvPicPr>
          <p:cNvPr id="6" name="Imagen 5">
            <a:extLst>
              <a:ext uri="{FF2B5EF4-FFF2-40B4-BE49-F238E27FC236}">
                <a16:creationId xmlns:a16="http://schemas.microsoft.com/office/drawing/2014/main" id="{7B3FC0E1-BED9-465F-8E5C-A0B6C22339C1}"/>
              </a:ext>
            </a:extLst>
          </p:cNvPr>
          <p:cNvPicPr>
            <a:picLocks noChangeAspect="1"/>
          </p:cNvPicPr>
          <p:nvPr/>
        </p:nvPicPr>
        <p:blipFill rotWithShape="1">
          <a:blip r:embed="rId3"/>
          <a:srcRect l="68110" t="12579" r="14753" b="5084"/>
          <a:stretch/>
        </p:blipFill>
        <p:spPr>
          <a:xfrm>
            <a:off x="6954593" y="468578"/>
            <a:ext cx="3412900" cy="5389530"/>
          </a:xfrm>
          <a:prstGeom prst="rect">
            <a:avLst/>
          </a:prstGeom>
        </p:spPr>
      </p:pic>
      <p:pic>
        <p:nvPicPr>
          <p:cNvPr id="7" name="Imagen 6">
            <a:extLst>
              <a:ext uri="{FF2B5EF4-FFF2-40B4-BE49-F238E27FC236}">
                <a16:creationId xmlns:a16="http://schemas.microsoft.com/office/drawing/2014/main" id="{F047D01F-4945-475F-98AB-6270D57ABFB5}"/>
              </a:ext>
            </a:extLst>
          </p:cNvPr>
          <p:cNvPicPr>
            <a:picLocks noChangeAspect="1"/>
          </p:cNvPicPr>
          <p:nvPr/>
        </p:nvPicPr>
        <p:blipFill rotWithShape="1">
          <a:blip r:embed="rId4"/>
          <a:srcRect l="46546" t="22617" r="35188" b="43666"/>
          <a:stretch/>
        </p:blipFill>
        <p:spPr>
          <a:xfrm>
            <a:off x="1875738" y="316892"/>
            <a:ext cx="4301286" cy="2609473"/>
          </a:xfrm>
          <a:prstGeom prst="rect">
            <a:avLst/>
          </a:prstGeom>
        </p:spPr>
      </p:pic>
      <p:sp>
        <p:nvSpPr>
          <p:cNvPr id="8" name="Rectángulo 7">
            <a:extLst>
              <a:ext uri="{FF2B5EF4-FFF2-40B4-BE49-F238E27FC236}">
                <a16:creationId xmlns:a16="http://schemas.microsoft.com/office/drawing/2014/main" id="{1BB4F898-7EDB-4656-A6EF-1AE3F63C882E}"/>
              </a:ext>
            </a:extLst>
          </p:cNvPr>
          <p:cNvSpPr/>
          <p:nvPr/>
        </p:nvSpPr>
        <p:spPr>
          <a:xfrm>
            <a:off x="289231" y="2701678"/>
            <a:ext cx="1786066"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EPON</a:t>
            </a:r>
          </a:p>
        </p:txBody>
      </p:sp>
    </p:spTree>
    <p:extLst>
      <p:ext uri="{BB962C8B-B14F-4D97-AF65-F5344CB8AC3E}">
        <p14:creationId xmlns:p14="http://schemas.microsoft.com/office/powerpoint/2010/main" val="4216310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03E1452-485A-430B-8702-50505C9E2CE7}"/>
              </a:ext>
            </a:extLst>
          </p:cNvPr>
          <p:cNvPicPr>
            <a:picLocks noChangeAspect="1"/>
          </p:cNvPicPr>
          <p:nvPr/>
        </p:nvPicPr>
        <p:blipFill rotWithShape="1">
          <a:blip r:embed="rId2"/>
          <a:srcRect l="2747" t="12875" r="62269" b="43331"/>
          <a:stretch/>
        </p:blipFill>
        <p:spPr>
          <a:xfrm>
            <a:off x="1052255" y="1714426"/>
            <a:ext cx="10087490" cy="4150365"/>
          </a:xfrm>
          <a:prstGeom prst="rect">
            <a:avLst/>
          </a:prstGeom>
        </p:spPr>
      </p:pic>
      <p:sp>
        <p:nvSpPr>
          <p:cNvPr id="5" name="Rectángulo 4">
            <a:extLst>
              <a:ext uri="{FF2B5EF4-FFF2-40B4-BE49-F238E27FC236}">
                <a16:creationId xmlns:a16="http://schemas.microsoft.com/office/drawing/2014/main" id="{F3ABC3FD-E46F-40E5-9351-1B993BE6CAA7}"/>
              </a:ext>
            </a:extLst>
          </p:cNvPr>
          <p:cNvSpPr/>
          <p:nvPr/>
        </p:nvSpPr>
        <p:spPr>
          <a:xfrm>
            <a:off x="1087227" y="340045"/>
            <a:ext cx="10017551" cy="707886"/>
          </a:xfrm>
          <a:prstGeom prst="rect">
            <a:avLst/>
          </a:prstGeom>
          <a:noFill/>
        </p:spPr>
        <p:txBody>
          <a:bodyPr wrap="none" lIns="91440" tIns="45720" rIns="91440" bIns="45720">
            <a:spAutoFit/>
          </a:bodyPr>
          <a:lstStyle/>
          <a:p>
            <a:pPr algn="ctr"/>
            <a:r>
              <a:rPr lang="en-US" sz="4000" b="1" dirty="0" err="1"/>
              <a:t>Chonbuk</a:t>
            </a:r>
            <a:r>
              <a:rPr lang="en-US" sz="4000" b="1" dirty="0"/>
              <a:t> National University, South Korea {1}</a:t>
            </a:r>
            <a:endParaRPr lang="es-ES" sz="96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2731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F44489-D721-4F0E-9963-3CFE37E1FEE8}"/>
              </a:ext>
            </a:extLst>
          </p:cNvPr>
          <p:cNvSpPr>
            <a:spLocks noGrp="1"/>
          </p:cNvSpPr>
          <p:nvPr>
            <p:ph type="title"/>
          </p:nvPr>
        </p:nvSpPr>
        <p:spPr>
          <a:xfrm>
            <a:off x="838200" y="893160"/>
            <a:ext cx="10515600" cy="832610"/>
          </a:xfrm>
        </p:spPr>
        <p:txBody>
          <a:bodyPr/>
          <a:lstStyle/>
          <a:p>
            <a:r>
              <a:rPr lang="es-CO" b="1" dirty="0" err="1">
                <a:solidFill>
                  <a:srgbClr val="FF0000"/>
                </a:solidFill>
              </a:rPr>
              <a:t>Model</a:t>
            </a:r>
            <a:endParaRPr lang="en-US" b="1" dirty="0">
              <a:solidFill>
                <a:srgbClr val="FF0000"/>
              </a:solidFill>
            </a:endParaRPr>
          </a:p>
        </p:txBody>
      </p:sp>
      <p:graphicFrame>
        <p:nvGraphicFramePr>
          <p:cNvPr id="4" name="Marcador de contenido 3">
            <a:extLst>
              <a:ext uri="{FF2B5EF4-FFF2-40B4-BE49-F238E27FC236}">
                <a16:creationId xmlns:a16="http://schemas.microsoft.com/office/drawing/2014/main" id="{EAB7CD0B-C696-43E3-99F7-C81E2FED5A4E}"/>
              </a:ext>
            </a:extLst>
          </p:cNvPr>
          <p:cNvGraphicFramePr>
            <a:graphicFrameLocks noGrp="1"/>
          </p:cNvGraphicFramePr>
          <p:nvPr>
            <p:ph idx="1"/>
            <p:extLst>
              <p:ext uri="{D42A27DB-BD31-4B8C-83A1-F6EECF244321}">
                <p14:modId xmlns:p14="http://schemas.microsoft.com/office/powerpoint/2010/main" val="1996651931"/>
              </p:ext>
            </p:extLst>
          </p:nvPr>
        </p:nvGraphicFramePr>
        <p:xfrm>
          <a:off x="838200" y="2501900"/>
          <a:ext cx="10515600" cy="18542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605528050"/>
                    </a:ext>
                  </a:extLst>
                </a:gridCol>
                <a:gridCol w="2559676">
                  <a:extLst>
                    <a:ext uri="{9D8B030D-6E8A-4147-A177-3AD203B41FA5}">
                      <a16:colId xmlns:a16="http://schemas.microsoft.com/office/drawing/2014/main" val="2749545615"/>
                    </a:ext>
                  </a:extLst>
                </a:gridCol>
                <a:gridCol w="4450724">
                  <a:extLst>
                    <a:ext uri="{9D8B030D-6E8A-4147-A177-3AD203B41FA5}">
                      <a16:colId xmlns:a16="http://schemas.microsoft.com/office/drawing/2014/main" val="91594620"/>
                    </a:ext>
                  </a:extLst>
                </a:gridCol>
              </a:tblGrid>
              <a:tr h="370840">
                <a:tc>
                  <a:txBody>
                    <a:bodyPr/>
                    <a:lstStyle/>
                    <a:p>
                      <a:r>
                        <a:rPr lang="es-CO" dirty="0"/>
                        <a:t>COMPONENT</a:t>
                      </a:r>
                      <a:endParaRPr lang="en-US" dirty="0"/>
                    </a:p>
                  </a:txBody>
                  <a:tcPr/>
                </a:tc>
                <a:tc>
                  <a:txBody>
                    <a:bodyPr/>
                    <a:lstStyle/>
                    <a:p>
                      <a:r>
                        <a:rPr lang="es-CO" dirty="0" err="1"/>
                        <a:t>Attenuation</a:t>
                      </a:r>
                      <a:endParaRPr lang="en-US" dirty="0"/>
                    </a:p>
                  </a:txBody>
                  <a:tcPr/>
                </a:tc>
                <a:tc>
                  <a:txBody>
                    <a:bodyPr/>
                    <a:lstStyle/>
                    <a:p>
                      <a:r>
                        <a:rPr lang="es-CO" dirty="0" err="1"/>
                        <a:t>Insertion</a:t>
                      </a:r>
                      <a:r>
                        <a:rPr lang="es-CO" dirty="0"/>
                        <a:t> </a:t>
                      </a:r>
                      <a:r>
                        <a:rPr lang="es-CO" dirty="0" err="1"/>
                        <a:t>Loss</a:t>
                      </a:r>
                      <a:endParaRPr lang="en-US" dirty="0"/>
                    </a:p>
                  </a:txBody>
                  <a:tcPr/>
                </a:tc>
                <a:extLst>
                  <a:ext uri="{0D108BD9-81ED-4DB2-BD59-A6C34878D82A}">
                    <a16:rowId xmlns:a16="http://schemas.microsoft.com/office/drawing/2014/main" val="253393220"/>
                  </a:ext>
                </a:extLst>
              </a:tr>
              <a:tr h="370840">
                <a:tc>
                  <a:txBody>
                    <a:bodyPr/>
                    <a:lstStyle/>
                    <a:p>
                      <a:r>
                        <a:rPr lang="es-CO" dirty="0" err="1"/>
                        <a:t>Fiber</a:t>
                      </a:r>
                      <a:r>
                        <a:rPr lang="es-CO" dirty="0"/>
                        <a:t> </a:t>
                      </a:r>
                      <a:endParaRPr lang="en-US" dirty="0"/>
                    </a:p>
                  </a:txBody>
                  <a:tcPr/>
                </a:tc>
                <a:tc>
                  <a:txBody>
                    <a:bodyPr/>
                    <a:lstStyle/>
                    <a:p>
                      <a:r>
                        <a:rPr lang="es-CO" dirty="0"/>
                        <a:t>0.4 dB/Km</a:t>
                      </a:r>
                      <a:endParaRPr lang="en-US" dirty="0"/>
                    </a:p>
                  </a:txBody>
                  <a:tcPr/>
                </a:tc>
                <a:tc>
                  <a:txBody>
                    <a:bodyPr/>
                    <a:lstStyle/>
                    <a:p>
                      <a:r>
                        <a:rPr lang="es-CO" dirty="0"/>
                        <a:t>N/A</a:t>
                      </a:r>
                      <a:endParaRPr lang="en-US" dirty="0"/>
                    </a:p>
                  </a:txBody>
                  <a:tcPr/>
                </a:tc>
                <a:extLst>
                  <a:ext uri="{0D108BD9-81ED-4DB2-BD59-A6C34878D82A}">
                    <a16:rowId xmlns:a16="http://schemas.microsoft.com/office/drawing/2014/main" val="2637760542"/>
                  </a:ext>
                </a:extLst>
              </a:tr>
              <a:tr h="370840">
                <a:tc>
                  <a:txBody>
                    <a:bodyPr/>
                    <a:lstStyle/>
                    <a:p>
                      <a:r>
                        <a:rPr lang="es-CO" dirty="0" err="1"/>
                        <a:t>Connector</a:t>
                      </a:r>
                      <a:endParaRPr lang="en-US" dirty="0"/>
                    </a:p>
                  </a:txBody>
                  <a:tcPr/>
                </a:tc>
                <a:tc>
                  <a:txBody>
                    <a:bodyPr/>
                    <a:lstStyle/>
                    <a:p>
                      <a:r>
                        <a:rPr lang="es-CO" dirty="0"/>
                        <a:t>0.2 dB</a:t>
                      </a:r>
                      <a:endParaRPr lang="en-US" dirty="0"/>
                    </a:p>
                  </a:txBody>
                  <a:tcPr/>
                </a:tc>
                <a:tc>
                  <a:txBody>
                    <a:bodyPr/>
                    <a:lstStyle/>
                    <a:p>
                      <a:r>
                        <a:rPr lang="es-CO" dirty="0"/>
                        <a:t>N/A</a:t>
                      </a:r>
                      <a:endParaRPr lang="en-US" dirty="0"/>
                    </a:p>
                  </a:txBody>
                  <a:tcPr/>
                </a:tc>
                <a:extLst>
                  <a:ext uri="{0D108BD9-81ED-4DB2-BD59-A6C34878D82A}">
                    <a16:rowId xmlns:a16="http://schemas.microsoft.com/office/drawing/2014/main" val="3531665757"/>
                  </a:ext>
                </a:extLst>
              </a:tr>
              <a:tr h="370840">
                <a:tc>
                  <a:txBody>
                    <a:bodyPr/>
                    <a:lstStyle/>
                    <a:p>
                      <a:r>
                        <a:rPr lang="es-CO" dirty="0" err="1"/>
                        <a:t>Splitter</a:t>
                      </a:r>
                      <a:r>
                        <a:rPr lang="es-CO" dirty="0"/>
                        <a:t> 1x2</a:t>
                      </a:r>
                      <a:endParaRPr lang="en-US" dirty="0"/>
                    </a:p>
                  </a:txBody>
                  <a:tcPr/>
                </a:tc>
                <a:tc>
                  <a:txBody>
                    <a:bodyPr/>
                    <a:lstStyle/>
                    <a:p>
                      <a:r>
                        <a:rPr lang="es-CO" dirty="0"/>
                        <a:t>N/A</a:t>
                      </a:r>
                      <a:endParaRPr lang="en-US" dirty="0"/>
                    </a:p>
                  </a:txBody>
                  <a:tcPr/>
                </a:tc>
                <a:tc>
                  <a:txBody>
                    <a:bodyPr/>
                    <a:lstStyle/>
                    <a:p>
                      <a:r>
                        <a:rPr lang="es-CO" dirty="0"/>
                        <a:t>(5%-95%) (0.4dB -11dB)</a:t>
                      </a:r>
                    </a:p>
                  </a:txBody>
                  <a:tcPr/>
                </a:tc>
                <a:extLst>
                  <a:ext uri="{0D108BD9-81ED-4DB2-BD59-A6C34878D82A}">
                    <a16:rowId xmlns:a16="http://schemas.microsoft.com/office/drawing/2014/main" val="72805106"/>
                  </a:ext>
                </a:extLst>
              </a:tr>
              <a:tr h="370840">
                <a:tc>
                  <a:txBody>
                    <a:bodyPr/>
                    <a:lstStyle/>
                    <a:p>
                      <a:r>
                        <a:rPr lang="es-CO" dirty="0" err="1"/>
                        <a:t>Splitter</a:t>
                      </a:r>
                      <a:r>
                        <a:rPr lang="es-CO" dirty="0"/>
                        <a:t> 1x4</a:t>
                      </a:r>
                      <a:endParaRPr lang="en-US" dirty="0"/>
                    </a:p>
                  </a:txBody>
                  <a:tcPr/>
                </a:tc>
                <a:tc>
                  <a:txBody>
                    <a:bodyPr/>
                    <a:lstStyle/>
                    <a:p>
                      <a:r>
                        <a:rPr lang="es-CO" dirty="0"/>
                        <a:t>N/A</a:t>
                      </a:r>
                      <a:endParaRPr lang="en-US" dirty="0"/>
                    </a:p>
                  </a:txBody>
                  <a:tcPr/>
                </a:tc>
                <a:tc>
                  <a:txBody>
                    <a:bodyPr/>
                    <a:lstStyle/>
                    <a:p>
                      <a:r>
                        <a:rPr lang="es-CO" dirty="0"/>
                        <a:t>(25%-25%-25%-25%)(6dB-6dB-6dB-6dB-)</a:t>
                      </a:r>
                    </a:p>
                  </a:txBody>
                  <a:tcPr/>
                </a:tc>
                <a:extLst>
                  <a:ext uri="{0D108BD9-81ED-4DB2-BD59-A6C34878D82A}">
                    <a16:rowId xmlns:a16="http://schemas.microsoft.com/office/drawing/2014/main" val="3700366558"/>
                  </a:ext>
                </a:extLst>
              </a:tr>
            </a:tbl>
          </a:graphicData>
        </a:graphic>
      </p:graphicFrame>
    </p:spTree>
    <p:extLst>
      <p:ext uri="{BB962C8B-B14F-4D97-AF65-F5344CB8AC3E}">
        <p14:creationId xmlns:p14="http://schemas.microsoft.com/office/powerpoint/2010/main" val="30910854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TotalTime>
  <Words>1074</Words>
  <Application>Microsoft Office PowerPoint</Application>
  <PresentationFormat>Panorámica</PresentationFormat>
  <Paragraphs>306</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Calibri</vt:lpstr>
      <vt:lpstr>Calibri Light</vt:lpstr>
      <vt:lpstr>Tema de Office</vt:lpstr>
      <vt:lpstr> Modeling and simulation of a communication system for  Distribution Power System -Case Study University Campus</vt:lpstr>
      <vt:lpstr>Content</vt:lpstr>
      <vt:lpstr>Presentación de PowerPoint</vt:lpstr>
      <vt:lpstr>And, what is the main problem?</vt:lpstr>
      <vt:lpstr>Requirements</vt:lpstr>
      <vt:lpstr>Presentación de PowerPoint</vt:lpstr>
      <vt:lpstr>Presentación de PowerPoint</vt:lpstr>
      <vt:lpstr>Presentación de PowerPoint</vt:lpstr>
      <vt:lpstr>Model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Modeling and simulation of a communication system for  Distribution Power System -Case Study University Campus</dc:title>
  <dc:creator>Jesús Ortiz Sandoval</dc:creator>
  <cp:lastModifiedBy>Jesús Ortiz Sandoval</cp:lastModifiedBy>
  <cp:revision>10</cp:revision>
  <dcterms:created xsi:type="dcterms:W3CDTF">2019-07-05T06:18:07Z</dcterms:created>
  <dcterms:modified xsi:type="dcterms:W3CDTF">2019-07-05T15:00:58Z</dcterms:modified>
</cp:coreProperties>
</file>